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262" r:id="rId6"/>
    <p:sldId id="263" r:id="rId7"/>
    <p:sldId id="286" r:id="rId8"/>
    <p:sldId id="264" r:id="rId9"/>
    <p:sldId id="265" r:id="rId10"/>
    <p:sldId id="270" r:id="rId11"/>
    <p:sldId id="296" r:id="rId12"/>
    <p:sldId id="289" r:id="rId13"/>
    <p:sldId id="288" r:id="rId14"/>
    <p:sldId id="274" r:id="rId15"/>
    <p:sldId id="293" r:id="rId16"/>
    <p:sldId id="294" r:id="rId17"/>
    <p:sldId id="295" r:id="rId18"/>
    <p:sldId id="283" r:id="rId19"/>
    <p:sldId id="276" r:id="rId20"/>
    <p:sldId id="269" r:id="rId21"/>
    <p:sldId id="297" r:id="rId22"/>
    <p:sldId id="298" r:id="rId23"/>
    <p:sldId id="299" r:id="rId24"/>
    <p:sldId id="292" r:id="rId25"/>
    <p:sldId id="291" r:id="rId26"/>
    <p:sldId id="284" r:id="rId27"/>
  </p:sldIdLst>
  <p:sldSz cx="12192000" cy="6858000"/>
  <p:notesSz cx="6797675" cy="9928225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ilio Rivera" initials="ER" lastIdx="1" clrIdx="0">
    <p:extLst>
      <p:ext uri="{19B8F6BF-5375-455C-9EA6-DF929625EA0E}">
        <p15:presenceInfo xmlns:p15="http://schemas.microsoft.com/office/powerpoint/2012/main" userId="Emilio River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AAE6"/>
    <a:srgbClr val="5A6EB4"/>
    <a:srgbClr val="A00078"/>
    <a:srgbClr val="4CB5A7"/>
    <a:srgbClr val="009682"/>
    <a:srgbClr val="59D57F"/>
    <a:srgbClr val="2418BA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1280" autoAdjust="0"/>
  </p:normalViewPr>
  <p:slideViewPr>
    <p:cSldViewPr>
      <p:cViewPr varScale="1">
        <p:scale>
          <a:sx n="72" d="100"/>
          <a:sy n="72" d="100"/>
        </p:scale>
        <p:origin x="66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9" d="100"/>
          <a:sy n="89" d="100"/>
        </p:scale>
        <p:origin x="373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629025" y="508000"/>
            <a:ext cx="2733675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/>
            </a:lvl1pPr>
          </a:lstStyle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pic>
        <p:nvPicPr>
          <p:cNvPr id="9219" name="Picture 6" descr="KITlogo_RG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3" y="117475"/>
            <a:ext cx="1071562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 Box 7"/>
          <p:cNvSpPr txBox="1">
            <a:spLocks noChangeArrowheads="1"/>
          </p:cNvSpPr>
          <p:nvPr/>
        </p:nvSpPr>
        <p:spPr bwMode="auto">
          <a:xfrm>
            <a:off x="536575" y="9264650"/>
            <a:ext cx="3076575" cy="80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altLang="de-DE" sz="800" dirty="0"/>
              <a:t>KIT – Die Forschungsuniversität in der Helmholtz-Gemeinschaft</a:t>
            </a:r>
          </a:p>
        </p:txBody>
      </p:sp>
    </p:spTree>
    <p:extLst>
      <p:ext uri="{BB962C8B-B14F-4D97-AF65-F5344CB8AC3E}">
        <p14:creationId xmlns:p14="http://schemas.microsoft.com/office/powerpoint/2010/main" val="2895509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4538"/>
            <a:ext cx="6616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6463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F07FCA7-61D8-4357-9CC1-F7E4D1D3D826}" type="slidenum">
              <a:rPr lang="de-DE"/>
              <a:pPr>
                <a:defRPr/>
              </a:pPr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862969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07FCA7-61D8-4357-9CC1-F7E4D1D3D826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4875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cerca, cocina, vidrio, sostener&#10;&#10;Descripción generada automáticamente">
            <a:extLst>
              <a:ext uri="{FF2B5EF4-FFF2-40B4-BE49-F238E27FC236}">
                <a16:creationId xmlns:a16="http://schemas.microsoft.com/office/drawing/2014/main" id="{C0DB57D0-9F6E-474B-A660-0E0E041091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3" t="27163" r="-124" b="42747"/>
          <a:stretch/>
        </p:blipFill>
        <p:spPr>
          <a:xfrm>
            <a:off x="114301" y="3545277"/>
            <a:ext cx="11963398" cy="276466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/>
        </p:spPr>
      </p:pic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529167" y="6475414"/>
            <a:ext cx="4893733" cy="12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800" dirty="0"/>
              <a:t>KIT – Die Forschungsuniversität in der Helmholtz-Gemeinschaft</a:t>
            </a:r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9757834" y="6497639"/>
            <a:ext cx="230293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0" name="AutoShape 19"/>
          <p:cNvSpPr>
            <a:spLocks noChangeArrowheads="1"/>
          </p:cNvSpPr>
          <p:nvPr/>
        </p:nvSpPr>
        <p:spPr bwMode="auto">
          <a:xfrm>
            <a:off x="681567" y="4508501"/>
            <a:ext cx="10847917" cy="1152525"/>
          </a:xfrm>
          <a:prstGeom prst="roundRect">
            <a:avLst>
              <a:gd name="adj" fmla="val 166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de-DE" altLang="de-DE" dirty="0"/>
          </a:p>
        </p:txBody>
      </p:sp>
      <p:pic>
        <p:nvPicPr>
          <p:cNvPr id="17" name="Picture 14" descr="ITIV-logo_color_small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8566" y="368301"/>
            <a:ext cx="576000" cy="592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5"/>
          <p:cNvSpPr>
            <a:spLocks noChangeArrowheads="1"/>
          </p:cNvSpPr>
          <p:nvPr userDrawn="1"/>
        </p:nvSpPr>
        <p:spPr bwMode="auto">
          <a:xfrm>
            <a:off x="5856817" y="1268414"/>
            <a:ext cx="6096000" cy="116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 dirty="0"/>
              <a:t>Institutsleitung</a:t>
            </a:r>
          </a:p>
          <a:p>
            <a:pPr algn="r" eaLnBrk="1" hangingPunct="1">
              <a:defRPr/>
            </a:pPr>
            <a:r>
              <a:rPr lang="de-DE" altLang="de-DE" sz="1400" dirty="0"/>
              <a:t>Prof. Dr.-Ing. Dr. h. c. J. Becker</a:t>
            </a:r>
          </a:p>
          <a:p>
            <a:pPr algn="r" eaLnBrk="1" hangingPunct="1">
              <a:defRPr/>
            </a:pPr>
            <a:r>
              <a:rPr lang="de-DE" altLang="de-DE" sz="1400" dirty="0"/>
              <a:t>Prof. Dr.-Ing. E. Sax</a:t>
            </a:r>
          </a:p>
          <a:p>
            <a:pPr algn="r" eaLnBrk="1" hangingPunct="1">
              <a:defRPr/>
            </a:pPr>
            <a:r>
              <a:rPr lang="de-DE" altLang="de-DE" sz="1400" dirty="0"/>
              <a:t>Prof. Dr. </a:t>
            </a:r>
            <a:r>
              <a:rPr lang="de-DE" altLang="de-DE" sz="1400" dirty="0" err="1"/>
              <a:t>rer</a:t>
            </a:r>
            <a:r>
              <a:rPr lang="de-DE" altLang="de-DE" sz="1400" dirty="0"/>
              <a:t>. nat. W. Stork </a:t>
            </a:r>
          </a:p>
          <a:p>
            <a:pPr algn="r" eaLnBrk="1" hangingPunct="1">
              <a:defRPr/>
            </a:pPr>
            <a:r>
              <a:rPr lang="de-DE" altLang="de-DE" sz="1400" b="1" dirty="0"/>
              <a:t>Betreuer</a:t>
            </a:r>
          </a:p>
        </p:txBody>
      </p:sp>
      <p:sp>
        <p:nvSpPr>
          <p:cNvPr id="19" name="Text Box 16"/>
          <p:cNvSpPr txBox="1">
            <a:spLocks noChangeArrowheads="1"/>
          </p:cNvSpPr>
          <p:nvPr userDrawn="1"/>
        </p:nvSpPr>
        <p:spPr bwMode="auto">
          <a:xfrm>
            <a:off x="8015818" y="414338"/>
            <a:ext cx="288924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/>
              <a:t>Institut für Technik der </a:t>
            </a:r>
          </a:p>
          <a:p>
            <a:pPr algn="r" eaLnBrk="1" hangingPunct="1">
              <a:defRPr/>
            </a:pPr>
            <a:r>
              <a:rPr lang="de-DE" altLang="de-DE" sz="1400"/>
              <a:t>Informationsverarbeitung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2" y="305522"/>
            <a:ext cx="1627446" cy="74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63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Prof. Max Mustermann – 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206664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79418" y="333375"/>
            <a:ext cx="2785533" cy="575945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20700" y="333375"/>
            <a:ext cx="8155517" cy="5759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Prof. Max Mustermann – 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2342781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Prof. Max Mustermann – 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3847784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Prof. Max Mustermann – 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2686164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22817" y="1198563"/>
            <a:ext cx="5469467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5484" y="1198563"/>
            <a:ext cx="5469467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Prof. Max Mustermann – 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3256960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Prof. Max Mustermann – 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3682974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Prof. Max Mustermann – 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865609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Prof. Max Mustermann – 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527282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Prof. Max Mustermann – 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1029465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/>
              <a:t>Haga clic en el icono para agregar una imagen</a:t>
            </a:r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Prof. Max Mustermann – 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667200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I_rahmen_neu_folg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0701" y="333376"/>
            <a:ext cx="9215967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Folientitel durch klicken hinzufügen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2818" y="1198563"/>
            <a:ext cx="11142133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Karlsruhe Institute of Technology (KIT).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54251" y="6454776"/>
            <a:ext cx="5568949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900"/>
            </a:lvl1pPr>
          </a:lstStyle>
          <a:p>
            <a:pPr>
              <a:defRPr/>
            </a:pPr>
            <a:r>
              <a:rPr lang="de-DE" altLang="de-DE"/>
              <a:t>Prof. Max Mustermann – Präsentationstitel</a:t>
            </a:r>
          </a:p>
        </p:txBody>
      </p:sp>
      <p:sp>
        <p:nvSpPr>
          <p:cNvPr id="1030" name="Text Box 10"/>
          <p:cNvSpPr txBox="1">
            <a:spLocks noChangeArrowheads="1"/>
          </p:cNvSpPr>
          <p:nvPr/>
        </p:nvSpPr>
        <p:spPr bwMode="auto">
          <a:xfrm>
            <a:off x="7835900" y="6453188"/>
            <a:ext cx="3829051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de-DE" altLang="de-DE" sz="900"/>
              <a:t>Institut für Technik der Informationsverarbeitung (ITIV)</a:t>
            </a:r>
          </a:p>
        </p:txBody>
      </p:sp>
      <p:sp>
        <p:nvSpPr>
          <p:cNvPr id="1031" name="Text Box 11"/>
          <p:cNvSpPr txBox="1">
            <a:spLocks noChangeArrowheads="1"/>
          </p:cNvSpPr>
          <p:nvPr/>
        </p:nvSpPr>
        <p:spPr bwMode="auto">
          <a:xfrm>
            <a:off x="334434" y="6453188"/>
            <a:ext cx="433917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6C722417-02DB-45B8-8751-8B2FADCBA28A}" type="slidenum">
              <a:rPr lang="de-DE" altLang="de-DE" sz="900" b="1" smtClean="0"/>
              <a:pPr eaLnBrk="1" hangingPunct="1">
                <a:spcBef>
                  <a:spcPct val="50000"/>
                </a:spcBef>
                <a:defRPr/>
              </a:pPr>
              <a:t>‹Nº›</a:t>
            </a:fld>
            <a:endParaRPr lang="de-DE" altLang="de-DE" sz="900" b="1"/>
          </a:p>
        </p:txBody>
      </p:sp>
      <p:sp>
        <p:nvSpPr>
          <p:cNvPr id="10" name="Rectangle 15"/>
          <p:cNvSpPr>
            <a:spLocks noChangeArrowheads="1"/>
          </p:cNvSpPr>
          <p:nvPr userDrawn="1"/>
        </p:nvSpPr>
        <p:spPr bwMode="auto">
          <a:xfrm>
            <a:off x="911425" y="6463709"/>
            <a:ext cx="1157817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SzPct val="70000"/>
              <a:buBlip>
                <a:blip r:embed="rId14"/>
              </a:buBlip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SzPct val="60000"/>
              <a:buBlip>
                <a:blip r:embed="rId14"/>
              </a:buBlip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SzPct val="60000"/>
              <a:buBlip>
                <a:blip r:embed="rId14"/>
              </a:buBlip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SzPct val="60000"/>
              <a:buBlip>
                <a:blip r:embed="rId14"/>
              </a:buBlip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SzPct val="60000"/>
              <a:buBlip>
                <a:blip r:embed="rId14"/>
              </a:buBlip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14"/>
              </a:buBlip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14"/>
              </a:buBlip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14"/>
              </a:buBlip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14"/>
              </a:buBlip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5A15688E-E47A-4E05-BBD2-D2525E0B5CA9}" type="datetime1">
              <a:rPr lang="de-DE" altLang="de-DE" sz="900"/>
              <a:pPr>
                <a:spcBef>
                  <a:spcPct val="0"/>
                </a:spcBef>
                <a:buSzTx/>
                <a:buFontTx/>
                <a:buNone/>
              </a:pPr>
              <a:t>19.04.2021</a:t>
            </a:fld>
            <a:endParaRPr lang="de-DE" altLang="de-DE" sz="900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479" y="333376"/>
            <a:ext cx="1256829" cy="57459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4"/>
        </a:buBlip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4"/>
        </a:buBlip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4"/>
        </a:buBlip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4"/>
        </a:buBlip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4"/>
        </a:buBlip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4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4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4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4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919289" y="1484314"/>
            <a:ext cx="4446587" cy="649287"/>
          </a:xfrm>
        </p:spPr>
        <p:txBody>
          <a:bodyPr/>
          <a:lstStyle/>
          <a:p>
            <a:r>
              <a:rPr lang="de-DE" altLang="de-DE" dirty="0"/>
              <a:t>Bachelorarbeit</a:t>
            </a:r>
            <a:br>
              <a:rPr lang="de-DE" altLang="de-DE" dirty="0"/>
            </a:br>
            <a:endParaRPr lang="de-DE" altLang="de-DE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1920875" y="2349501"/>
            <a:ext cx="8370888" cy="404813"/>
          </a:xfrm>
        </p:spPr>
        <p:txBody>
          <a:bodyPr/>
          <a:lstStyle/>
          <a:p>
            <a:pPr marL="0" indent="0">
              <a:spcBef>
                <a:spcPct val="50000"/>
              </a:spcBef>
              <a:buSzTx/>
              <a:buNone/>
            </a:pPr>
            <a:r>
              <a:rPr lang="de-DE" altLang="de-DE" b="0" dirty="0">
                <a:solidFill>
                  <a:schemeClr val="tx1"/>
                </a:solidFill>
              </a:rPr>
              <a:t>cand. </a:t>
            </a:r>
            <a:r>
              <a:rPr lang="de-DE" altLang="de-DE" b="0" dirty="0" err="1">
                <a:solidFill>
                  <a:schemeClr val="tx1"/>
                </a:solidFill>
              </a:rPr>
              <a:t>el</a:t>
            </a:r>
            <a:r>
              <a:rPr lang="de-DE" altLang="de-DE" b="0" dirty="0">
                <a:solidFill>
                  <a:schemeClr val="tx1"/>
                </a:solidFill>
              </a:rPr>
              <a:t>. </a:t>
            </a:r>
            <a:r>
              <a:rPr lang="de-DE" altLang="de-DE" dirty="0"/>
              <a:t>Emilio Rivera</a:t>
            </a:r>
            <a:endParaRPr lang="de-DE" altLang="de-DE" b="0" dirty="0">
              <a:solidFill>
                <a:schemeClr val="tx1"/>
              </a:solidFill>
            </a:endParaRPr>
          </a:p>
        </p:txBody>
      </p:sp>
      <p:sp>
        <p:nvSpPr>
          <p:cNvPr id="3076" name="Rectangle 2"/>
          <p:cNvSpPr>
            <a:spLocks noChangeArrowheads="1"/>
          </p:cNvSpPr>
          <p:nvPr/>
        </p:nvSpPr>
        <p:spPr bwMode="auto">
          <a:xfrm>
            <a:off x="623392" y="4329114"/>
            <a:ext cx="10945216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70000"/>
              <a:buBlip>
                <a:blip r:embed="rId3"/>
              </a:buBlip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SzPct val="60000"/>
              <a:buBlip>
                <a:blip r:embed="rId3"/>
              </a:buBlip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SzPct val="60000"/>
              <a:buBlip>
                <a:blip r:embed="rId3"/>
              </a:buBlip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SzPct val="60000"/>
              <a:buBlip>
                <a:blip r:embed="rId3"/>
              </a:buBlip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SzPct val="60000"/>
              <a:buBlip>
                <a:blip r:embed="rId3"/>
              </a:buBlip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hangingPunct="0">
              <a:spcBef>
                <a:spcPct val="0"/>
              </a:spcBef>
              <a:buSzTx/>
              <a:buFontTx/>
              <a:buNone/>
            </a:pPr>
            <a:r>
              <a:rPr lang="de-DE" altLang="de-DE" sz="2200" b="1" dirty="0">
                <a:solidFill>
                  <a:schemeClr val="tx2"/>
                </a:solidFill>
              </a:rPr>
              <a:t>Bewertung und Vergleich verschiedener Arten faltender künstlicher neuronaler Netze hinsichtlich der automatisierten Fehlererkennung kardiovaskulärer Implantate basierend auf Kamerabildern und Deep Learning</a:t>
            </a:r>
          </a:p>
        </p:txBody>
      </p:sp>
      <p:sp>
        <p:nvSpPr>
          <p:cNvPr id="3077" name="Text Box 4"/>
          <p:cNvSpPr txBox="1">
            <a:spLocks noChangeArrowheads="1"/>
          </p:cNvSpPr>
          <p:nvPr/>
        </p:nvSpPr>
        <p:spPr bwMode="auto">
          <a:xfrm>
            <a:off x="8472264" y="2340363"/>
            <a:ext cx="34655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70000"/>
              <a:buBlip>
                <a:blip r:embed="rId3"/>
              </a:buBlip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SzPct val="60000"/>
              <a:buBlip>
                <a:blip r:embed="rId3"/>
              </a:buBlip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SzPct val="60000"/>
              <a:buBlip>
                <a:blip r:embed="rId3"/>
              </a:buBlip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SzPct val="60000"/>
              <a:buBlip>
                <a:blip r:embed="rId3"/>
              </a:buBlip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SzPct val="60000"/>
              <a:buBlip>
                <a:blip r:embed="rId3"/>
              </a:buBlip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buSzTx/>
              <a:buFontTx/>
              <a:buNone/>
            </a:pPr>
            <a:r>
              <a:rPr lang="es-MX" altLang="de-DE" sz="1400" dirty="0"/>
              <a:t>M</a:t>
            </a:r>
            <a:r>
              <a:rPr lang="de-DE" altLang="de-DE" sz="1400" dirty="0"/>
              <a:t>.Sc. Benedikt Haas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8D3F6C-1316-4B8C-A00B-A1525A085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Datensatz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49FC20-BAAC-4D2B-9E1A-F94336F4A4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Aufnahmen: 23.527</a:t>
                </a:r>
              </a:p>
              <a:p>
                <a:r>
                  <a:rPr lang="de-DE" dirty="0"/>
                  <a:t>Augmentierte Bilder: 3892</a:t>
                </a:r>
              </a:p>
              <a:p>
                <a:r>
                  <a:rPr lang="de-DE" dirty="0">
                    <a:sym typeface="Wingdings" panose="05000000000000000000" pitchFamily="2" charset="2"/>
                  </a:rPr>
                  <a:t> Gesamt verwendbar: 8683</a:t>
                </a:r>
              </a:p>
              <a:p>
                <a:r>
                  <a:rPr lang="de-DE" dirty="0">
                    <a:sym typeface="Wingdings" panose="05000000000000000000" pitchFamily="2" charset="2"/>
                  </a:rPr>
                  <a:t>Min. Picklänge: 40 Pixel, Max. Picklänge: 219 Pixel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MX" b="0" i="0" smtClean="0">
                        <a:sym typeface="Wingdings" panose="05000000000000000000" pitchFamily="2" charset="2"/>
                      </a:rPr>
                      <m:t>1 </m:t>
                    </m:r>
                    <m:r>
                      <m:rPr>
                        <m:nor/>
                      </m:rPr>
                      <a:rPr lang="es-MX" b="0" i="0" smtClean="0">
                        <a:sym typeface="Wingdings" panose="05000000000000000000" pitchFamily="2" charset="2"/>
                      </a:rPr>
                      <m:t>mm</m:t>
                    </m:r>
                    <m:r>
                      <m:rPr>
                        <m:nor/>
                      </m:rPr>
                      <a:rPr lang="es-MX" b="0" i="0" smtClean="0">
                        <a:sym typeface="Wingdings" panose="05000000000000000000" pitchFamily="2" charset="2"/>
                      </a:rPr>
                      <m:t> ≙ 23 </m:t>
                    </m:r>
                    <m:r>
                      <m:rPr>
                        <m:nor/>
                      </m:rPr>
                      <a:rPr lang="es-MX" b="0" i="0" smtClean="0">
                        <a:sym typeface="Wingdings" panose="05000000000000000000" pitchFamily="2" charset="2"/>
                      </a:rPr>
                      <m:t>Pixel</m:t>
                    </m:r>
                  </m:oMath>
                </a14:m>
                <a:endParaRPr lang="de-DE" dirty="0">
                  <a:sym typeface="Wingdings" panose="05000000000000000000" pitchFamily="2" charset="2"/>
                </a:endParaRPr>
              </a:p>
              <a:p>
                <a:r>
                  <a:rPr lang="de-DE" dirty="0">
                    <a:sym typeface="Wingdings" panose="05000000000000000000" pitchFamily="2" charset="2"/>
                  </a:rPr>
                  <a:t>Normalisieren und Aufteilen der Daten</a:t>
                </a:r>
              </a:p>
              <a:p>
                <a:pPr lvl="1"/>
                <a:r>
                  <a:rPr lang="de-DE" dirty="0">
                    <a:sym typeface="Wingdings" panose="05000000000000000000" pitchFamily="2" charset="2"/>
                  </a:rPr>
                  <a:t>Trainingsdatensatz</a:t>
                </a:r>
              </a:p>
              <a:p>
                <a:pPr lvl="1"/>
                <a:r>
                  <a:rPr lang="de-DE" dirty="0">
                    <a:sym typeface="Wingdings" panose="05000000000000000000" pitchFamily="2" charset="2"/>
                  </a:rPr>
                  <a:t>Validierungsdatensatz</a:t>
                </a:r>
              </a:p>
              <a:p>
                <a:pPr lvl="1"/>
                <a:r>
                  <a:rPr lang="de-DE" dirty="0">
                    <a:sym typeface="Wingdings" panose="05000000000000000000" pitchFamily="2" charset="2"/>
                  </a:rPr>
                  <a:t>Testdatensatz</a:t>
                </a:r>
                <a:endParaRPr lang="de-DE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49FC20-BAAC-4D2B-9E1A-F94336F4A4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5" t="-187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F63AD0A-A8E5-462B-ABC2-758080020E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54251" y="6454776"/>
            <a:ext cx="5857973" cy="360363"/>
          </a:xfrm>
        </p:spPr>
        <p:txBody>
          <a:bodyPr/>
          <a:lstStyle/>
          <a:p>
            <a:pPr>
              <a:defRPr/>
            </a:pPr>
            <a:r>
              <a:rPr lang="de-DE" altLang="de-DE" dirty="0"/>
              <a:t>Emilio Rivera – Bewertung und Vergleich verschiedener Arten faltender künstlicher neuronaler Netze hinsichtlich der automatisierten Fehlererkennung kardiovaskulärer Implantate basierend auf Kamerabildern und Deep Learning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D1186AD3-AE3B-4B65-846A-7A2FC35EEA06}"/>
              </a:ext>
            </a:extLst>
          </p:cNvPr>
          <p:cNvGrpSpPr/>
          <p:nvPr/>
        </p:nvGrpSpPr>
        <p:grpSpPr>
          <a:xfrm>
            <a:off x="520701" y="5726262"/>
            <a:ext cx="3312232" cy="365026"/>
            <a:chOff x="8003606" y="4725145"/>
            <a:chExt cx="3312232" cy="365026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834A4A25-5F26-4C97-A9E4-600C9962BF56}"/>
                </a:ext>
              </a:extLst>
            </p:cNvPr>
            <p:cNvSpPr/>
            <p:nvPr/>
          </p:nvSpPr>
          <p:spPr>
            <a:xfrm>
              <a:off x="8003606" y="4725145"/>
              <a:ext cx="964734" cy="360363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solidFill>
                <a:schemeClr val="accent1">
                  <a:shade val="50000"/>
                  <a:alpha val="60000"/>
                </a:schemeClr>
              </a:solidFill>
              <a:tail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800" b="1" dirty="0" err="1"/>
                <a:t>Bild</a:t>
              </a:r>
              <a:r>
                <a:rPr lang="es-MX" sz="800" b="1" dirty="0"/>
                <a:t>-</a:t>
              </a:r>
            </a:p>
            <a:p>
              <a:pPr algn="ctr"/>
              <a:r>
                <a:rPr lang="es-MX" sz="800" b="1" dirty="0" err="1"/>
                <a:t>vorverarbeitung</a:t>
              </a:r>
              <a:endParaRPr lang="de-DE" sz="800" b="1" dirty="0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9C56B789-31EF-4409-82E2-9E268B2BE6D9}"/>
                </a:ext>
              </a:extLst>
            </p:cNvPr>
            <p:cNvSpPr/>
            <p:nvPr/>
          </p:nvSpPr>
          <p:spPr>
            <a:xfrm>
              <a:off x="9177462" y="4729808"/>
              <a:ext cx="964627" cy="36036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  <a:tail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800" b="1" dirty="0" err="1"/>
                <a:t>Analyse</a:t>
              </a:r>
              <a:endParaRPr lang="es-MX" sz="800" b="1" dirty="0"/>
            </a:p>
            <a:p>
              <a:pPr algn="ctr"/>
              <a:r>
                <a:rPr lang="es-MX" sz="800" b="1" dirty="0"/>
                <a:t>des </a:t>
              </a:r>
              <a:r>
                <a:rPr lang="es-MX" sz="800" b="1" dirty="0" err="1"/>
                <a:t>Picks</a:t>
              </a:r>
              <a:endParaRPr lang="de-DE" sz="900" b="1" dirty="0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0B7158EF-9E70-429C-A342-C653542A892B}"/>
                </a:ext>
              </a:extLst>
            </p:cNvPr>
            <p:cNvSpPr/>
            <p:nvPr/>
          </p:nvSpPr>
          <p:spPr>
            <a:xfrm>
              <a:off x="10351211" y="4729808"/>
              <a:ext cx="964627" cy="360363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solidFill>
                <a:schemeClr val="accent1">
                  <a:shade val="50000"/>
                  <a:alpha val="60000"/>
                </a:schemeClr>
              </a:solidFill>
              <a:tail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800" b="1" dirty="0" err="1"/>
                <a:t>Abweichung</a:t>
              </a:r>
              <a:r>
                <a:rPr lang="es-MX" sz="800" b="1" dirty="0"/>
                <a:t> </a:t>
              </a:r>
              <a:r>
                <a:rPr lang="es-MX" sz="800" b="1" dirty="0" err="1"/>
                <a:t>Bestimmen</a:t>
              </a:r>
              <a:endParaRPr lang="de-DE" sz="800" b="1" dirty="0"/>
            </a:p>
          </p:txBody>
        </p:sp>
        <p:cxnSp>
          <p:nvCxnSpPr>
            <p:cNvPr id="15" name="Conector recto de flecha 14">
              <a:extLst>
                <a:ext uri="{FF2B5EF4-FFF2-40B4-BE49-F238E27FC236}">
                  <a16:creationId xmlns:a16="http://schemas.microsoft.com/office/drawing/2014/main" id="{04457FFE-E9B6-43E1-AA40-396ECB1CAED5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>
              <a:off x="8968340" y="4905327"/>
              <a:ext cx="209122" cy="4663"/>
            </a:xfrm>
            <a:prstGeom prst="straightConnector1">
              <a:avLst/>
            </a:prstGeom>
            <a:ln w="38100">
              <a:solidFill>
                <a:schemeClr val="accent1">
                  <a:shade val="95000"/>
                  <a:satMod val="105000"/>
                  <a:alpha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de flecha 15">
              <a:extLst>
                <a:ext uri="{FF2B5EF4-FFF2-40B4-BE49-F238E27FC236}">
                  <a16:creationId xmlns:a16="http://schemas.microsoft.com/office/drawing/2014/main" id="{BC8567B1-517D-45EC-A46C-D021D3EDAC7C}"/>
                </a:ext>
              </a:extLst>
            </p:cNvPr>
            <p:cNvCxnSpPr>
              <a:stCxn id="13" idx="3"/>
              <a:endCxn id="14" idx="1"/>
            </p:cNvCxnSpPr>
            <p:nvPr/>
          </p:nvCxnSpPr>
          <p:spPr>
            <a:xfrm>
              <a:off x="10142089" y="4909990"/>
              <a:ext cx="209122" cy="0"/>
            </a:xfrm>
            <a:prstGeom prst="straightConnector1">
              <a:avLst/>
            </a:prstGeom>
            <a:ln w="38100">
              <a:solidFill>
                <a:schemeClr val="accent1">
                  <a:shade val="95000"/>
                  <a:satMod val="105000"/>
                  <a:alpha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n 5" descr="Imagen que contiene edificio, interior, plátano, cesta&#10;&#10;Descripción generada automáticamente">
            <a:extLst>
              <a:ext uri="{FF2B5EF4-FFF2-40B4-BE49-F238E27FC236}">
                <a16:creationId xmlns:a16="http://schemas.microsoft.com/office/drawing/2014/main" id="{A46A235A-A761-4887-9A53-77A469C78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905" y="4087515"/>
            <a:ext cx="1999109" cy="1999109"/>
          </a:xfrm>
          <a:prstGeom prst="rect">
            <a:avLst/>
          </a:prstGeom>
        </p:spPr>
      </p:pic>
      <p:pic>
        <p:nvPicPr>
          <p:cNvPr id="8" name="Imagen 7" descr="Imagen que contiene interior, edificio, viendo, cerca&#10;&#10;Descripción generada automáticamente">
            <a:extLst>
              <a:ext uri="{FF2B5EF4-FFF2-40B4-BE49-F238E27FC236}">
                <a16:creationId xmlns:a16="http://schemas.microsoft.com/office/drawing/2014/main" id="{6A46EEE2-128A-432F-BB88-6BDA22441E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465" y="4087515"/>
            <a:ext cx="1999109" cy="199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641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EA076D-1E15-4EEA-B328-8E26C488B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 von neuronalen Netzen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A823E8-E0B5-4E4D-8F41-B9FB63A7B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Bildklassifizierung, Objekterkennung, Segmentierung</a:t>
            </a:r>
          </a:p>
          <a:p>
            <a:r>
              <a:rPr lang="de-DE" dirty="0" err="1"/>
              <a:t>AlexNet</a:t>
            </a:r>
            <a:r>
              <a:rPr lang="de-DE" dirty="0"/>
              <a:t> (2012)</a:t>
            </a:r>
          </a:p>
          <a:p>
            <a:r>
              <a:rPr lang="de-DE" dirty="0"/>
              <a:t>VGG (2014)</a:t>
            </a:r>
          </a:p>
          <a:p>
            <a:r>
              <a:rPr lang="de-DE" dirty="0"/>
              <a:t>ResNetV2 (2016)</a:t>
            </a:r>
          </a:p>
          <a:p>
            <a:r>
              <a:rPr lang="de-DE" dirty="0"/>
              <a:t>Inception-v4 (2017)</a:t>
            </a:r>
          </a:p>
          <a:p>
            <a:r>
              <a:rPr lang="de-DE" dirty="0"/>
              <a:t>Inception-ResNet-v2 (2017)</a:t>
            </a:r>
          </a:p>
          <a:p>
            <a:r>
              <a:rPr lang="de-DE" dirty="0" err="1"/>
              <a:t>Xception</a:t>
            </a:r>
            <a:r>
              <a:rPr lang="de-DE" dirty="0"/>
              <a:t> (2017)</a:t>
            </a:r>
          </a:p>
          <a:p>
            <a:r>
              <a:rPr lang="de-DE" dirty="0"/>
              <a:t>MobileNetV3 (2019)</a:t>
            </a:r>
          </a:p>
          <a:p>
            <a:r>
              <a:rPr lang="de-DE" dirty="0" err="1"/>
              <a:t>EfficientNet</a:t>
            </a:r>
            <a:r>
              <a:rPr lang="de-DE" dirty="0"/>
              <a:t> (2019)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B2A0C44-C3EC-4654-8958-04BCB1D1D6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54251" y="6454776"/>
            <a:ext cx="5857973" cy="360363"/>
          </a:xfrm>
        </p:spPr>
        <p:txBody>
          <a:bodyPr/>
          <a:lstStyle/>
          <a:p>
            <a:pPr>
              <a:defRPr/>
            </a:pPr>
            <a:r>
              <a:rPr lang="de-DE" altLang="de-DE" dirty="0"/>
              <a:t>Emilio Rivera – Bewertung und Vergleich verschiedener Arten faltender künstlicher neuronaler Netze hinsichtlich der automatisierten Fehlererkennung kardiovaskulärer Implantate basierend auf Kamerabildern und Deep Learning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E5F3486B-45FC-455B-B56D-EF1CE28F76D0}"/>
              </a:ext>
            </a:extLst>
          </p:cNvPr>
          <p:cNvGrpSpPr/>
          <p:nvPr/>
        </p:nvGrpSpPr>
        <p:grpSpPr>
          <a:xfrm>
            <a:off x="520701" y="5726262"/>
            <a:ext cx="3312232" cy="365026"/>
            <a:chOff x="8003606" y="4725145"/>
            <a:chExt cx="3312232" cy="365026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64B25FFF-4514-47F1-B8C3-EF512B1CBF01}"/>
                </a:ext>
              </a:extLst>
            </p:cNvPr>
            <p:cNvSpPr/>
            <p:nvPr/>
          </p:nvSpPr>
          <p:spPr>
            <a:xfrm>
              <a:off x="8003606" y="4725145"/>
              <a:ext cx="964734" cy="360363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solidFill>
                <a:schemeClr val="accent1">
                  <a:shade val="50000"/>
                  <a:alpha val="60000"/>
                </a:schemeClr>
              </a:solidFill>
              <a:tail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800" b="1" dirty="0" err="1"/>
                <a:t>Bild</a:t>
              </a:r>
              <a:r>
                <a:rPr lang="es-MX" sz="800" b="1" dirty="0"/>
                <a:t>-</a:t>
              </a:r>
            </a:p>
            <a:p>
              <a:pPr algn="ctr"/>
              <a:r>
                <a:rPr lang="es-MX" sz="800" b="1" dirty="0" err="1"/>
                <a:t>vorverarbeitung</a:t>
              </a:r>
              <a:endParaRPr lang="de-DE" sz="800" b="1" dirty="0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49EB6D65-CFFD-42C5-88DF-31C9AA5BA88B}"/>
                </a:ext>
              </a:extLst>
            </p:cNvPr>
            <p:cNvSpPr/>
            <p:nvPr/>
          </p:nvSpPr>
          <p:spPr>
            <a:xfrm>
              <a:off x="9177462" y="4729808"/>
              <a:ext cx="964627" cy="36036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  <a:tail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800" b="1" dirty="0" err="1"/>
                <a:t>Analyse</a:t>
              </a:r>
              <a:endParaRPr lang="es-MX" sz="800" b="1" dirty="0"/>
            </a:p>
            <a:p>
              <a:pPr algn="ctr"/>
              <a:r>
                <a:rPr lang="es-MX" sz="800" b="1" dirty="0"/>
                <a:t>des </a:t>
              </a:r>
              <a:r>
                <a:rPr lang="es-MX" sz="800" b="1" dirty="0" err="1"/>
                <a:t>Picks</a:t>
              </a:r>
              <a:endParaRPr lang="de-DE" sz="900" b="1" dirty="0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6BF03CAA-B295-42EB-A18E-A11E45B2AD3E}"/>
                </a:ext>
              </a:extLst>
            </p:cNvPr>
            <p:cNvSpPr/>
            <p:nvPr/>
          </p:nvSpPr>
          <p:spPr>
            <a:xfrm>
              <a:off x="10351211" y="4729808"/>
              <a:ext cx="964627" cy="360363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solidFill>
                <a:schemeClr val="accent1">
                  <a:shade val="50000"/>
                  <a:alpha val="60000"/>
                </a:schemeClr>
              </a:solidFill>
              <a:tail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800" b="1" dirty="0" err="1"/>
                <a:t>Abweichung</a:t>
              </a:r>
              <a:r>
                <a:rPr lang="es-MX" sz="800" b="1" dirty="0"/>
                <a:t> </a:t>
              </a:r>
              <a:r>
                <a:rPr lang="es-MX" sz="800" b="1" dirty="0" err="1"/>
                <a:t>Bestimmen</a:t>
              </a:r>
              <a:endParaRPr lang="de-DE" sz="800" b="1" dirty="0"/>
            </a:p>
          </p:txBody>
        </p:sp>
        <p:cxnSp>
          <p:nvCxnSpPr>
            <p:cNvPr id="15" name="Conector recto de flecha 14">
              <a:extLst>
                <a:ext uri="{FF2B5EF4-FFF2-40B4-BE49-F238E27FC236}">
                  <a16:creationId xmlns:a16="http://schemas.microsoft.com/office/drawing/2014/main" id="{D70C8FDB-FD64-4D09-A61A-B574E3732C08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>
              <a:off x="8968340" y="4905327"/>
              <a:ext cx="209122" cy="4663"/>
            </a:xfrm>
            <a:prstGeom prst="straightConnector1">
              <a:avLst/>
            </a:prstGeom>
            <a:ln w="38100">
              <a:solidFill>
                <a:schemeClr val="accent1">
                  <a:shade val="95000"/>
                  <a:satMod val="105000"/>
                  <a:alpha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de flecha 15">
              <a:extLst>
                <a:ext uri="{FF2B5EF4-FFF2-40B4-BE49-F238E27FC236}">
                  <a16:creationId xmlns:a16="http://schemas.microsoft.com/office/drawing/2014/main" id="{E72523D8-0023-454C-B232-85B69F7656CB}"/>
                </a:ext>
              </a:extLst>
            </p:cNvPr>
            <p:cNvCxnSpPr>
              <a:stCxn id="13" idx="3"/>
              <a:endCxn id="14" idx="1"/>
            </p:cNvCxnSpPr>
            <p:nvPr/>
          </p:nvCxnSpPr>
          <p:spPr>
            <a:xfrm>
              <a:off x="10142089" y="4909990"/>
              <a:ext cx="209122" cy="0"/>
            </a:xfrm>
            <a:prstGeom prst="straightConnector1">
              <a:avLst/>
            </a:prstGeom>
            <a:ln w="38100">
              <a:solidFill>
                <a:schemeClr val="accent1">
                  <a:shade val="95000"/>
                  <a:satMod val="105000"/>
                  <a:alpha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CD3F11-AE1A-4E4E-AC03-4C66B1318F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" t="1801" r="1028" b="3175"/>
          <a:stretch/>
        </p:blipFill>
        <p:spPr bwMode="auto">
          <a:xfrm>
            <a:off x="6736646" y="3393160"/>
            <a:ext cx="4928305" cy="251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79421227-023F-4E64-9242-B9877B3FDC37}"/>
              </a:ext>
            </a:extLst>
          </p:cNvPr>
          <p:cNvSpPr txBox="1">
            <a:spLocks/>
          </p:cNvSpPr>
          <p:nvPr/>
        </p:nvSpPr>
        <p:spPr bwMode="auto">
          <a:xfrm>
            <a:off x="8272189" y="5992084"/>
            <a:ext cx="1857217" cy="189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de-DE" sz="900" kern="0" dirty="0"/>
              <a:t>Ursprüngliches Bild aus [5]</a:t>
            </a:r>
          </a:p>
        </p:txBody>
      </p:sp>
    </p:spTree>
    <p:extLst>
      <p:ext uri="{BB962C8B-B14F-4D97-AF65-F5344CB8AC3E}">
        <p14:creationId xmlns:p14="http://schemas.microsoft.com/office/powerpoint/2010/main" val="3672029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3B1A87-5C81-4545-A087-FD04F3F3F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und Vergleich</a:t>
            </a:r>
          </a:p>
        </p:txBody>
      </p:sp>
      <p:graphicFrame>
        <p:nvGraphicFramePr>
          <p:cNvPr id="15" name="Tabla 15">
            <a:extLst>
              <a:ext uri="{FF2B5EF4-FFF2-40B4-BE49-F238E27FC236}">
                <a16:creationId xmlns:a16="http://schemas.microsoft.com/office/drawing/2014/main" id="{9B54C379-CB4E-4F12-B8D6-0207270258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323472"/>
              </p:ext>
            </p:extLst>
          </p:nvPr>
        </p:nvGraphicFramePr>
        <p:xfrm>
          <a:off x="7314161" y="4256745"/>
          <a:ext cx="4557712" cy="182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180">
                  <a:extLst>
                    <a:ext uri="{9D8B030D-6E8A-4147-A177-3AD203B41FA5}">
                      <a16:colId xmlns:a16="http://schemas.microsoft.com/office/drawing/2014/main" val="4123779624"/>
                    </a:ext>
                  </a:extLst>
                </a:gridCol>
                <a:gridCol w="2228532">
                  <a:extLst>
                    <a:ext uri="{9D8B030D-6E8A-4147-A177-3AD203B41FA5}">
                      <a16:colId xmlns:a16="http://schemas.microsoft.com/office/drawing/2014/main" val="477197503"/>
                    </a:ext>
                  </a:extLst>
                </a:gridCol>
              </a:tblGrid>
              <a:tr h="250768">
                <a:tc>
                  <a:txBody>
                    <a:bodyPr/>
                    <a:lstStyle/>
                    <a:p>
                      <a:r>
                        <a:rPr lang="de-DE" sz="1400" noProof="0" dirty="0"/>
                        <a:t>Architektur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 dirty="0"/>
                        <a:t>Trainingsdauer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874677"/>
                  </a:ext>
                </a:extLst>
              </a:tr>
              <a:tr h="251657">
                <a:tc>
                  <a:txBody>
                    <a:bodyPr/>
                    <a:lstStyle/>
                    <a:p>
                      <a:r>
                        <a:rPr lang="es-MX" sz="1400" dirty="0"/>
                        <a:t>VGG19</a:t>
                      </a:r>
                      <a:endParaRPr lang="de-DE" sz="1400" dirty="0"/>
                    </a:p>
                  </a:txBody>
                  <a:tcPr marT="46800"/>
                </a:tc>
                <a:tc>
                  <a:txBody>
                    <a:bodyPr/>
                    <a:lstStyle/>
                    <a:p>
                      <a:r>
                        <a:rPr lang="es-MX" sz="1400" dirty="0"/>
                        <a:t>15h 48m 28s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534658"/>
                  </a:ext>
                </a:extLst>
              </a:tr>
              <a:tr h="250768">
                <a:tc>
                  <a:txBody>
                    <a:bodyPr/>
                    <a:lstStyle/>
                    <a:p>
                      <a:r>
                        <a:rPr lang="es-MX" sz="1400" dirty="0" err="1"/>
                        <a:t>AlexNet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/>
                        <a:t>4h 55m 54s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591035"/>
                  </a:ext>
                </a:extLst>
              </a:tr>
              <a:tr h="250768">
                <a:tc>
                  <a:txBody>
                    <a:bodyPr/>
                    <a:lstStyle/>
                    <a:p>
                      <a:r>
                        <a:rPr lang="es-MX" sz="1400" dirty="0" err="1"/>
                        <a:t>EfficientNet</a:t>
                      </a:r>
                      <a:r>
                        <a:rPr lang="es-MX" sz="1400" dirty="0"/>
                        <a:t> B2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/>
                        <a:t>16h 56m 49s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375063"/>
                  </a:ext>
                </a:extLst>
              </a:tr>
              <a:tr h="250768">
                <a:tc>
                  <a:txBody>
                    <a:bodyPr/>
                    <a:lstStyle/>
                    <a:p>
                      <a:r>
                        <a:rPr lang="es-MX" sz="1400" dirty="0"/>
                        <a:t>Inception-ResNet-v2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/>
                        <a:t>20h 32m 46s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26143"/>
                  </a:ext>
                </a:extLst>
              </a:tr>
              <a:tr h="250768">
                <a:tc>
                  <a:txBody>
                    <a:bodyPr/>
                    <a:lstStyle/>
                    <a:p>
                      <a:r>
                        <a:rPr lang="es-MX" sz="1400" dirty="0" err="1"/>
                        <a:t>Xception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/>
                        <a:t>12h 30m 33s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605196"/>
                  </a:ext>
                </a:extLst>
              </a:tr>
            </a:tbl>
          </a:graphicData>
        </a:graphic>
      </p:graphicFrame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74CFDBC-8AB7-45F1-ADAB-FFF82AD675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54251" y="6454776"/>
            <a:ext cx="5857973" cy="360363"/>
          </a:xfrm>
        </p:spPr>
        <p:txBody>
          <a:bodyPr/>
          <a:lstStyle/>
          <a:p>
            <a:pPr>
              <a:defRPr/>
            </a:pPr>
            <a:r>
              <a:rPr lang="de-DE" altLang="de-DE" dirty="0"/>
              <a:t>Emilio Rivera – Bewertung und Vergleich verschiedener Arten faltender künstlicher neuronaler Netze hinsichtlich der automatisierten Fehlererkennung kardiovaskulärer Implantate basierend auf Kamerabildern und Deep Learning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BF67EF06-7D4C-40AB-9DF5-D88C4904BF9D}"/>
              </a:ext>
            </a:extLst>
          </p:cNvPr>
          <p:cNvGrpSpPr/>
          <p:nvPr/>
        </p:nvGrpSpPr>
        <p:grpSpPr>
          <a:xfrm>
            <a:off x="520701" y="5726262"/>
            <a:ext cx="3312232" cy="365026"/>
            <a:chOff x="8003606" y="4725145"/>
            <a:chExt cx="3312232" cy="365026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A4A7CCBC-4CE6-42C9-9F75-ABA5AF5384A1}"/>
                </a:ext>
              </a:extLst>
            </p:cNvPr>
            <p:cNvSpPr/>
            <p:nvPr/>
          </p:nvSpPr>
          <p:spPr>
            <a:xfrm>
              <a:off x="8003606" y="4725145"/>
              <a:ext cx="964734" cy="360363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solidFill>
                <a:schemeClr val="accent1">
                  <a:shade val="50000"/>
                  <a:alpha val="60000"/>
                </a:schemeClr>
              </a:solidFill>
              <a:tail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b="1" dirty="0"/>
                <a:t>Bild-</a:t>
              </a:r>
            </a:p>
            <a:p>
              <a:pPr algn="ctr"/>
              <a:r>
                <a:rPr lang="de-DE" sz="800" b="1" dirty="0" err="1"/>
                <a:t>vorverarbeitung</a:t>
              </a:r>
              <a:endParaRPr lang="de-DE" sz="800" b="1" dirty="0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268EF2D6-4B1E-4C0B-AF12-9B9BAA39C364}"/>
                </a:ext>
              </a:extLst>
            </p:cNvPr>
            <p:cNvSpPr/>
            <p:nvPr/>
          </p:nvSpPr>
          <p:spPr>
            <a:xfrm>
              <a:off x="9177462" y="4729808"/>
              <a:ext cx="964627" cy="36036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  <a:tail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b="1" dirty="0"/>
                <a:t>Analyse</a:t>
              </a:r>
            </a:p>
            <a:p>
              <a:pPr algn="ctr"/>
              <a:r>
                <a:rPr lang="de-DE" sz="800" b="1" dirty="0"/>
                <a:t>des Picks</a:t>
              </a:r>
              <a:endParaRPr lang="de-DE" sz="900" b="1" dirty="0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E3C3410C-5FF7-4493-9CF6-8AE3C91D3350}"/>
                </a:ext>
              </a:extLst>
            </p:cNvPr>
            <p:cNvSpPr/>
            <p:nvPr/>
          </p:nvSpPr>
          <p:spPr>
            <a:xfrm>
              <a:off x="10351211" y="4729808"/>
              <a:ext cx="964627" cy="360363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solidFill>
                <a:schemeClr val="accent1">
                  <a:shade val="50000"/>
                  <a:alpha val="60000"/>
                </a:schemeClr>
              </a:solidFill>
              <a:tail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b="1" dirty="0"/>
                <a:t>Abweichung Bestimmen</a:t>
              </a:r>
            </a:p>
          </p:txBody>
        </p:sp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C8AC520F-0211-4F36-A735-FB2E7B84F9AB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8968340" y="4905327"/>
              <a:ext cx="209122" cy="4663"/>
            </a:xfrm>
            <a:prstGeom prst="straightConnector1">
              <a:avLst/>
            </a:prstGeom>
            <a:ln w="38100">
              <a:solidFill>
                <a:schemeClr val="accent1">
                  <a:shade val="95000"/>
                  <a:satMod val="105000"/>
                  <a:alpha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221426BF-05AF-497D-A424-02BED39779FC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>
              <a:off x="10142089" y="4909990"/>
              <a:ext cx="209122" cy="0"/>
            </a:xfrm>
            <a:prstGeom prst="straightConnector1">
              <a:avLst/>
            </a:prstGeom>
            <a:ln w="38100">
              <a:solidFill>
                <a:schemeClr val="accent1">
                  <a:shade val="95000"/>
                  <a:satMod val="105000"/>
                  <a:alpha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Imagen 16">
            <a:extLst>
              <a:ext uri="{FF2B5EF4-FFF2-40B4-BE49-F238E27FC236}">
                <a16:creationId xmlns:a16="http://schemas.microsoft.com/office/drawing/2014/main" id="{0DF12415-7155-455F-8089-382EF9092C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98017" y="895351"/>
            <a:ext cx="4590000" cy="3059999"/>
          </a:xfrm>
          <a:prstGeom prst="rect">
            <a:avLst/>
          </a:prstGeom>
        </p:spPr>
      </p:pic>
      <p:pic>
        <p:nvPicPr>
          <p:cNvPr id="24" name="Imagen 23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DFCB6AC3-8B4C-40DC-B539-0ED8B3C1F1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27" y="1629000"/>
            <a:ext cx="5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77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a 21">
            <a:extLst>
              <a:ext uri="{FF2B5EF4-FFF2-40B4-BE49-F238E27FC236}">
                <a16:creationId xmlns:a16="http://schemas.microsoft.com/office/drawing/2014/main" id="{DD4BAD1C-ECA7-4EE2-95F6-BCB98DB776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1109554"/>
              </p:ext>
            </p:extLst>
          </p:nvPr>
        </p:nvGraphicFramePr>
        <p:xfrm>
          <a:off x="6677347" y="3621230"/>
          <a:ext cx="331236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684">
                  <a:extLst>
                    <a:ext uri="{9D8B030D-6E8A-4147-A177-3AD203B41FA5}">
                      <a16:colId xmlns:a16="http://schemas.microsoft.com/office/drawing/2014/main" val="991684003"/>
                    </a:ext>
                  </a:extLst>
                </a:gridCol>
                <a:gridCol w="1847684">
                  <a:extLst>
                    <a:ext uri="{9D8B030D-6E8A-4147-A177-3AD203B41FA5}">
                      <a16:colId xmlns:a16="http://schemas.microsoft.com/office/drawing/2014/main" val="40952892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noProof="0" dirty="0"/>
                        <a:t>Architektur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noProof="0" dirty="0"/>
                        <a:t>Trainingsdauer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00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VGG19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noProof="0" dirty="0"/>
                        <a:t>15h 48m 28s</a:t>
                      </a:r>
                      <a:endParaRPr lang="de-DE" sz="18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905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MNV3 </a:t>
                      </a:r>
                      <a:r>
                        <a:rPr lang="es-MX" dirty="0" err="1"/>
                        <a:t>large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noProof="0" dirty="0"/>
                        <a:t>14h 5m 24s</a:t>
                      </a:r>
                      <a:endParaRPr lang="de-DE" sz="18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567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MNV3 </a:t>
                      </a:r>
                      <a:r>
                        <a:rPr lang="es-MX" dirty="0" err="1"/>
                        <a:t>small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noProof="0" dirty="0"/>
                        <a:t>22h 4m 32s</a:t>
                      </a:r>
                      <a:endParaRPr lang="de-DE" sz="18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449125"/>
                  </a:ext>
                </a:extLst>
              </a:tr>
            </a:tbl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B06AA77F-23DF-4F0B-9CC0-A70A7D0E6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Fehler zu Rechenzeit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0826F99-9418-4BE4-9DEA-365AB7A2A6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54251" y="6454776"/>
            <a:ext cx="5857973" cy="360363"/>
          </a:xfrm>
        </p:spPr>
        <p:txBody>
          <a:bodyPr/>
          <a:lstStyle/>
          <a:p>
            <a:pPr>
              <a:defRPr/>
            </a:pPr>
            <a:r>
              <a:rPr lang="de-DE" altLang="de-DE" dirty="0"/>
              <a:t>Emilio Rivera – Bewertung und Vergleich verschiedener Arten faltender künstlicher neuronaler Netze hinsichtlich der automatisierten Fehlererkennung kardiovaskulärer Implantate basierend auf Kamerabildern und Deep Learning</a:t>
            </a:r>
          </a:p>
        </p:txBody>
      </p:sp>
      <p:graphicFrame>
        <p:nvGraphicFramePr>
          <p:cNvPr id="8" name="Tabla 8">
            <a:extLst>
              <a:ext uri="{FF2B5EF4-FFF2-40B4-BE49-F238E27FC236}">
                <a16:creationId xmlns:a16="http://schemas.microsoft.com/office/drawing/2014/main" id="{40D16995-0618-4015-A99F-53F9935AD6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042034"/>
              </p:ext>
            </p:extLst>
          </p:nvPr>
        </p:nvGraphicFramePr>
        <p:xfrm>
          <a:off x="6677347" y="1520382"/>
          <a:ext cx="4988048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280">
                  <a:extLst>
                    <a:ext uri="{9D8B030D-6E8A-4147-A177-3AD203B41FA5}">
                      <a16:colId xmlns:a16="http://schemas.microsoft.com/office/drawing/2014/main" val="1969055498"/>
                    </a:ext>
                  </a:extLst>
                </a:gridCol>
                <a:gridCol w="1681480">
                  <a:extLst>
                    <a:ext uri="{9D8B030D-6E8A-4147-A177-3AD203B41FA5}">
                      <a16:colId xmlns:a16="http://schemas.microsoft.com/office/drawing/2014/main" val="3711472330"/>
                    </a:ext>
                  </a:extLst>
                </a:gridCol>
                <a:gridCol w="1828288">
                  <a:extLst>
                    <a:ext uri="{9D8B030D-6E8A-4147-A177-3AD203B41FA5}">
                      <a16:colId xmlns:a16="http://schemas.microsoft.com/office/drawing/2014/main" val="1783873013"/>
                    </a:ext>
                  </a:extLst>
                </a:gridCol>
              </a:tblGrid>
              <a:tr h="383906">
                <a:tc>
                  <a:txBody>
                    <a:bodyPr/>
                    <a:lstStyle/>
                    <a:p>
                      <a:r>
                        <a:rPr lang="es-MX" sz="1800" noProof="0" dirty="0" err="1"/>
                        <a:t>Architektur</a:t>
                      </a:r>
                      <a:endParaRPr lang="de-DE" sz="18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noProof="0" dirty="0"/>
                        <a:t>Fehler (Pixel)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noProof="0" dirty="0"/>
                        <a:t>Rechenzeit pro</a:t>
                      </a:r>
                    </a:p>
                    <a:p>
                      <a:r>
                        <a:rPr lang="es-MX" sz="1800" noProof="0" dirty="0" err="1"/>
                        <a:t>Bild</a:t>
                      </a:r>
                      <a:r>
                        <a:rPr lang="es-MX" sz="1800" noProof="0" dirty="0"/>
                        <a:t> (ms)</a:t>
                      </a:r>
                      <a:endParaRPr lang="de-DE" sz="18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833727"/>
                  </a:ext>
                </a:extLst>
              </a:tr>
              <a:tr h="222261">
                <a:tc>
                  <a:txBody>
                    <a:bodyPr/>
                    <a:lstStyle/>
                    <a:p>
                      <a:r>
                        <a:rPr lang="es-MX" sz="1800" noProof="0" dirty="0"/>
                        <a:t>VGG19</a:t>
                      </a:r>
                      <a:endParaRPr lang="de-DE" sz="18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noProof="0" dirty="0"/>
                        <a:t>1,764</a:t>
                      </a:r>
                      <a:endParaRPr lang="de-DE" sz="18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noProof="0" dirty="0"/>
                        <a:t>18,9</a:t>
                      </a:r>
                      <a:endParaRPr lang="de-DE" sz="18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157318"/>
                  </a:ext>
                </a:extLst>
              </a:tr>
              <a:tr h="222261">
                <a:tc>
                  <a:txBody>
                    <a:bodyPr/>
                    <a:lstStyle/>
                    <a:p>
                      <a:r>
                        <a:rPr lang="es-MX" sz="1800" noProof="0" dirty="0"/>
                        <a:t>MNV3 </a:t>
                      </a:r>
                      <a:r>
                        <a:rPr lang="es-MX" sz="1800" noProof="0" dirty="0" err="1"/>
                        <a:t>large</a:t>
                      </a:r>
                      <a:endParaRPr lang="de-DE" sz="18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noProof="0" dirty="0"/>
                        <a:t>1,924</a:t>
                      </a:r>
                      <a:endParaRPr lang="de-DE" sz="18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noProof="0" dirty="0"/>
                        <a:t>8,2</a:t>
                      </a:r>
                      <a:endParaRPr lang="de-DE" sz="18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035071"/>
                  </a:ext>
                </a:extLst>
              </a:tr>
              <a:tr h="222261">
                <a:tc>
                  <a:txBody>
                    <a:bodyPr/>
                    <a:lstStyle/>
                    <a:p>
                      <a:r>
                        <a:rPr lang="es-MX" sz="1800" noProof="0" dirty="0"/>
                        <a:t>MNV3 </a:t>
                      </a:r>
                      <a:r>
                        <a:rPr lang="es-MX" sz="1800" noProof="0" dirty="0" err="1"/>
                        <a:t>small</a:t>
                      </a:r>
                      <a:endParaRPr lang="de-DE" sz="18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noProof="0" dirty="0"/>
                        <a:t>2,634</a:t>
                      </a:r>
                      <a:endParaRPr lang="de-DE" sz="18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noProof="0" dirty="0"/>
                        <a:t>7,6</a:t>
                      </a:r>
                      <a:endParaRPr lang="de-DE" sz="18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728693"/>
                  </a:ext>
                </a:extLst>
              </a:tr>
            </a:tbl>
          </a:graphicData>
        </a:graphic>
      </p:graphicFrame>
      <p:pic>
        <p:nvPicPr>
          <p:cNvPr id="13" name="Imagen 12">
            <a:extLst>
              <a:ext uri="{FF2B5EF4-FFF2-40B4-BE49-F238E27FC236}">
                <a16:creationId xmlns:a16="http://schemas.microsoft.com/office/drawing/2014/main" id="{08E6EA71-FAED-4F6E-8C85-D2D672A79D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701" y="1026718"/>
            <a:ext cx="6411735" cy="4274490"/>
          </a:xfrm>
          <a:prstGeom prst="rect">
            <a:avLst/>
          </a:prstGeom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A00B067B-2EC3-4B1E-8E02-51242A5ACC66}"/>
              </a:ext>
            </a:extLst>
          </p:cNvPr>
          <p:cNvGrpSpPr/>
          <p:nvPr/>
        </p:nvGrpSpPr>
        <p:grpSpPr>
          <a:xfrm>
            <a:off x="520701" y="5726262"/>
            <a:ext cx="3312232" cy="365026"/>
            <a:chOff x="8003606" y="4725145"/>
            <a:chExt cx="3312232" cy="365026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4A0A0867-BF1E-4472-BB29-DA9E069C4FF0}"/>
                </a:ext>
              </a:extLst>
            </p:cNvPr>
            <p:cNvSpPr/>
            <p:nvPr/>
          </p:nvSpPr>
          <p:spPr>
            <a:xfrm>
              <a:off x="8003606" y="4725145"/>
              <a:ext cx="964734" cy="360363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solidFill>
                <a:schemeClr val="accent1">
                  <a:shade val="50000"/>
                  <a:alpha val="60000"/>
                </a:schemeClr>
              </a:solidFill>
              <a:tail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b="1" dirty="0"/>
                <a:t>Bild-</a:t>
              </a:r>
            </a:p>
            <a:p>
              <a:pPr algn="ctr"/>
              <a:r>
                <a:rPr lang="de-DE" sz="800" b="1" dirty="0" err="1"/>
                <a:t>vorverarbeitung</a:t>
              </a:r>
              <a:endParaRPr lang="de-DE" sz="800" b="1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42ADFCF4-E503-449A-B893-2AA25335DABB}"/>
                </a:ext>
              </a:extLst>
            </p:cNvPr>
            <p:cNvSpPr/>
            <p:nvPr/>
          </p:nvSpPr>
          <p:spPr>
            <a:xfrm>
              <a:off x="9177462" y="4729808"/>
              <a:ext cx="964627" cy="36036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  <a:tail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b="1" dirty="0"/>
                <a:t>Analyse</a:t>
              </a:r>
            </a:p>
            <a:p>
              <a:pPr algn="ctr"/>
              <a:r>
                <a:rPr lang="de-DE" sz="800" b="1" dirty="0"/>
                <a:t>des Picks</a:t>
              </a:r>
              <a:endParaRPr lang="de-DE" sz="900" b="1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55801643-FF7B-4CD0-9FDD-9EE9F6E11B3B}"/>
                </a:ext>
              </a:extLst>
            </p:cNvPr>
            <p:cNvSpPr/>
            <p:nvPr/>
          </p:nvSpPr>
          <p:spPr>
            <a:xfrm>
              <a:off x="10351211" y="4729808"/>
              <a:ext cx="964627" cy="360363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solidFill>
                <a:schemeClr val="accent1">
                  <a:shade val="50000"/>
                  <a:alpha val="60000"/>
                </a:schemeClr>
              </a:solidFill>
              <a:tail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b="1" dirty="0"/>
                <a:t>Abweichung Bestimmen</a:t>
              </a:r>
            </a:p>
          </p:txBody>
        </p:sp>
        <p:cxnSp>
          <p:nvCxnSpPr>
            <p:cNvPr id="19" name="Conector recto de flecha 18">
              <a:extLst>
                <a:ext uri="{FF2B5EF4-FFF2-40B4-BE49-F238E27FC236}">
                  <a16:creationId xmlns:a16="http://schemas.microsoft.com/office/drawing/2014/main" id="{38618C7F-AC85-47CA-8733-02358CAF823D}"/>
                </a:ext>
              </a:extLst>
            </p:cNvPr>
            <p:cNvCxnSpPr>
              <a:cxnSpLocks/>
              <a:stCxn id="16" idx="3"/>
              <a:endCxn id="17" idx="1"/>
            </p:cNvCxnSpPr>
            <p:nvPr/>
          </p:nvCxnSpPr>
          <p:spPr>
            <a:xfrm>
              <a:off x="8968340" y="4905327"/>
              <a:ext cx="209122" cy="4663"/>
            </a:xfrm>
            <a:prstGeom prst="straightConnector1">
              <a:avLst/>
            </a:prstGeom>
            <a:ln w="38100">
              <a:solidFill>
                <a:schemeClr val="accent1">
                  <a:shade val="95000"/>
                  <a:satMod val="105000"/>
                  <a:alpha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de flecha 19">
              <a:extLst>
                <a:ext uri="{FF2B5EF4-FFF2-40B4-BE49-F238E27FC236}">
                  <a16:creationId xmlns:a16="http://schemas.microsoft.com/office/drawing/2014/main" id="{D5494069-FC4E-4179-B369-2DC0072E9EE8}"/>
                </a:ext>
              </a:extLst>
            </p:cNvPr>
            <p:cNvCxnSpPr>
              <a:stCxn id="17" idx="3"/>
              <a:endCxn id="18" idx="1"/>
            </p:cNvCxnSpPr>
            <p:nvPr/>
          </p:nvCxnSpPr>
          <p:spPr>
            <a:xfrm>
              <a:off x="10142089" y="4909990"/>
              <a:ext cx="209122" cy="0"/>
            </a:xfrm>
            <a:prstGeom prst="straightConnector1">
              <a:avLst/>
            </a:prstGeom>
            <a:ln w="38100">
              <a:solidFill>
                <a:schemeClr val="accent1">
                  <a:shade val="95000"/>
                  <a:satMod val="105000"/>
                  <a:alpha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699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F1F57-FE98-4281-9C5A-050C62075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Fehlerbestimmung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12F100-FF69-47A8-80C6-27F01DC21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Gegeben: Sollwert, Toleranz</a:t>
            </a:r>
          </a:p>
          <a:p>
            <a:r>
              <a:rPr lang="de-DE" dirty="0"/>
              <a:t>Fehler anhand Abweichung und Toleranz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A799392-61A0-4906-97C8-924492420B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54251" y="6454776"/>
            <a:ext cx="5857973" cy="360363"/>
          </a:xfrm>
        </p:spPr>
        <p:txBody>
          <a:bodyPr/>
          <a:lstStyle/>
          <a:p>
            <a:pPr>
              <a:defRPr/>
            </a:pPr>
            <a:r>
              <a:rPr lang="de-DE" altLang="de-DE" dirty="0"/>
              <a:t>Emilio Rivera – Bewertung und Vergleich verschiedener Arten faltender künstlicher neuronaler Netze hinsichtlich der automatisierten Fehlererkennung kardiovaskulärer Implantate basierend auf Kamerabildern und Deep Learning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9BC3486D-6BDD-4DB7-A195-87188CA2A77F}"/>
              </a:ext>
            </a:extLst>
          </p:cNvPr>
          <p:cNvGrpSpPr/>
          <p:nvPr/>
        </p:nvGrpSpPr>
        <p:grpSpPr>
          <a:xfrm>
            <a:off x="520701" y="5726262"/>
            <a:ext cx="3312232" cy="365026"/>
            <a:chOff x="8003606" y="4725145"/>
            <a:chExt cx="3312232" cy="365026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5676EE16-1D5E-452A-AFEB-43F0285A5A94}"/>
                </a:ext>
              </a:extLst>
            </p:cNvPr>
            <p:cNvSpPr/>
            <p:nvPr/>
          </p:nvSpPr>
          <p:spPr>
            <a:xfrm>
              <a:off x="8003606" y="4725145"/>
              <a:ext cx="964734" cy="360363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solidFill>
                <a:schemeClr val="accent1">
                  <a:shade val="50000"/>
                  <a:alpha val="60000"/>
                </a:schemeClr>
              </a:solidFill>
              <a:tail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800" b="1" dirty="0" err="1"/>
                <a:t>Bild</a:t>
              </a:r>
              <a:r>
                <a:rPr lang="es-MX" sz="800" b="1" dirty="0"/>
                <a:t>-</a:t>
              </a:r>
            </a:p>
            <a:p>
              <a:pPr algn="ctr"/>
              <a:r>
                <a:rPr lang="es-MX" sz="800" b="1" dirty="0" err="1"/>
                <a:t>vorverarbeitung</a:t>
              </a:r>
              <a:endParaRPr lang="de-DE" sz="800" b="1" dirty="0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2AE015D0-309F-4D66-944F-02CF8229B7F7}"/>
                </a:ext>
              </a:extLst>
            </p:cNvPr>
            <p:cNvSpPr/>
            <p:nvPr/>
          </p:nvSpPr>
          <p:spPr>
            <a:xfrm>
              <a:off x="9177462" y="4729808"/>
              <a:ext cx="964627" cy="360363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solidFill>
                <a:schemeClr val="accent1">
                  <a:shade val="50000"/>
                  <a:alpha val="60000"/>
                </a:schemeClr>
              </a:solidFill>
              <a:tail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800" b="1" dirty="0" err="1"/>
                <a:t>Analyse</a:t>
              </a:r>
              <a:endParaRPr lang="es-MX" sz="800" b="1" dirty="0"/>
            </a:p>
            <a:p>
              <a:pPr algn="ctr"/>
              <a:r>
                <a:rPr lang="es-MX" sz="800" b="1" dirty="0"/>
                <a:t>des </a:t>
              </a:r>
              <a:r>
                <a:rPr lang="es-MX" sz="800" b="1" dirty="0" err="1"/>
                <a:t>Picks</a:t>
              </a:r>
              <a:endParaRPr lang="de-DE" sz="900" b="1" dirty="0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BC431154-4C59-41F3-A93B-CAFE258B92CA}"/>
                </a:ext>
              </a:extLst>
            </p:cNvPr>
            <p:cNvSpPr/>
            <p:nvPr/>
          </p:nvSpPr>
          <p:spPr>
            <a:xfrm>
              <a:off x="10351211" y="4729808"/>
              <a:ext cx="964627" cy="36036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  <a:tail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800" b="1" dirty="0" err="1"/>
                <a:t>Abweichung</a:t>
              </a:r>
              <a:r>
                <a:rPr lang="es-MX" sz="800" b="1" dirty="0"/>
                <a:t> </a:t>
              </a:r>
              <a:r>
                <a:rPr lang="es-MX" sz="800" b="1" dirty="0" err="1"/>
                <a:t>Bestimmen</a:t>
              </a:r>
              <a:endParaRPr lang="de-DE" sz="800" b="1" dirty="0"/>
            </a:p>
          </p:txBody>
        </p:sp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8DFB227E-1093-4C86-A8AE-1B6EF804DB6A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8968340" y="4905327"/>
              <a:ext cx="209122" cy="4663"/>
            </a:xfrm>
            <a:prstGeom prst="straightConnector1">
              <a:avLst/>
            </a:prstGeom>
            <a:ln w="38100">
              <a:solidFill>
                <a:schemeClr val="accent1">
                  <a:shade val="95000"/>
                  <a:satMod val="105000"/>
                  <a:alpha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7C15D024-C002-4428-90B3-4F41F3B33189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>
              <a:off x="10142089" y="4909990"/>
              <a:ext cx="209122" cy="0"/>
            </a:xfrm>
            <a:prstGeom prst="straightConnector1">
              <a:avLst/>
            </a:prstGeom>
            <a:ln w="38100">
              <a:solidFill>
                <a:schemeClr val="accent1">
                  <a:shade val="95000"/>
                  <a:satMod val="105000"/>
                  <a:alpha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7DEC58F0-DC86-48B8-9135-87CB487F05B2}"/>
              </a:ext>
            </a:extLst>
          </p:cNvPr>
          <p:cNvGrpSpPr/>
          <p:nvPr/>
        </p:nvGrpSpPr>
        <p:grpSpPr>
          <a:xfrm>
            <a:off x="520701" y="2862258"/>
            <a:ext cx="10966894" cy="2212747"/>
            <a:chOff x="510021" y="3286725"/>
            <a:chExt cx="10966894" cy="2212747"/>
          </a:xfrm>
        </p:grpSpPr>
        <p:pic>
          <p:nvPicPr>
            <p:cNvPr id="12" name="Imagen 11" descr="Forma&#10;&#10;Descripción generada automáticamente con confianza baja">
              <a:extLst>
                <a:ext uri="{FF2B5EF4-FFF2-40B4-BE49-F238E27FC236}">
                  <a16:creationId xmlns:a16="http://schemas.microsoft.com/office/drawing/2014/main" id="{41BB4A84-9A15-4D5F-A792-577059C3E0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26" t="4864" r="26377" b="5882"/>
            <a:stretch/>
          </p:blipFill>
          <p:spPr>
            <a:xfrm>
              <a:off x="715085" y="3950815"/>
              <a:ext cx="1366301" cy="154865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13" name="Flecha: a la derecha 12">
              <a:extLst>
                <a:ext uri="{FF2B5EF4-FFF2-40B4-BE49-F238E27FC236}">
                  <a16:creationId xmlns:a16="http://schemas.microsoft.com/office/drawing/2014/main" id="{702091E8-C326-4BBD-8F37-7865F97451B2}"/>
                </a:ext>
              </a:extLst>
            </p:cNvPr>
            <p:cNvSpPr/>
            <p:nvPr/>
          </p:nvSpPr>
          <p:spPr>
            <a:xfrm>
              <a:off x="2446503" y="4509120"/>
              <a:ext cx="720080" cy="4320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CuadroTexto 13">
                  <a:extLst>
                    <a:ext uri="{FF2B5EF4-FFF2-40B4-BE49-F238E27FC236}">
                      <a16:creationId xmlns:a16="http://schemas.microsoft.com/office/drawing/2014/main" id="{D80E8845-EEF3-4581-B44C-82C26B6BA978}"/>
                    </a:ext>
                  </a:extLst>
                </p:cNvPr>
                <p:cNvSpPr txBox="1"/>
                <p:nvPr/>
              </p:nvSpPr>
              <p:spPr>
                <a:xfrm>
                  <a:off x="3382607" y="4263478"/>
                  <a:ext cx="1584176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Gemessene Picklänge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𝑖𝑠𝑡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4" name="CuadroTexto 13">
                  <a:extLst>
                    <a:ext uri="{FF2B5EF4-FFF2-40B4-BE49-F238E27FC236}">
                      <a16:creationId xmlns:a16="http://schemas.microsoft.com/office/drawing/2014/main" id="{D80E8845-EEF3-4581-B44C-82C26B6BA9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2607" y="4263478"/>
                  <a:ext cx="1584176" cy="923330"/>
                </a:xfrm>
                <a:prstGeom prst="rect">
                  <a:avLst/>
                </a:prstGeom>
                <a:blipFill>
                  <a:blip r:embed="rId3"/>
                  <a:stretch>
                    <a:fillRect t="-3974" r="-1538" b="-66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Flecha: a la derecha 14">
              <a:extLst>
                <a:ext uri="{FF2B5EF4-FFF2-40B4-BE49-F238E27FC236}">
                  <a16:creationId xmlns:a16="http://schemas.microsoft.com/office/drawing/2014/main" id="{4E88CC32-540D-4A30-AF7B-10653C068417}"/>
                </a:ext>
              </a:extLst>
            </p:cNvPr>
            <p:cNvSpPr/>
            <p:nvPr/>
          </p:nvSpPr>
          <p:spPr>
            <a:xfrm>
              <a:off x="5182807" y="4509119"/>
              <a:ext cx="720080" cy="4320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CuadroTexto 15">
                  <a:extLst>
                    <a:ext uri="{FF2B5EF4-FFF2-40B4-BE49-F238E27FC236}">
                      <a16:creationId xmlns:a16="http://schemas.microsoft.com/office/drawing/2014/main" id="{79410001-45DF-478F-8394-F606243F2533}"/>
                    </a:ext>
                  </a:extLst>
                </p:cNvPr>
                <p:cNvSpPr txBox="1"/>
                <p:nvPr/>
              </p:nvSpPr>
              <p:spPr>
                <a:xfrm>
                  <a:off x="6268004" y="4263478"/>
                  <a:ext cx="197676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Bestimmung</a:t>
                  </a:r>
                </a:p>
                <a:p>
                  <a:pPr algn="ctr"/>
                  <a:r>
                    <a:rPr lang="de-DE" dirty="0"/>
                    <a:t>der Abweichung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MX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𝑠𝑜𝑙𝑙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MX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𝑖𝑠𝑡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6" name="CuadroTexto 15">
                  <a:extLst>
                    <a:ext uri="{FF2B5EF4-FFF2-40B4-BE49-F238E27FC236}">
                      <a16:creationId xmlns:a16="http://schemas.microsoft.com/office/drawing/2014/main" id="{79410001-45DF-478F-8394-F606243F25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8004" y="4263478"/>
                  <a:ext cx="1976760" cy="923330"/>
                </a:xfrm>
                <a:prstGeom prst="rect">
                  <a:avLst/>
                </a:prstGeom>
                <a:blipFill>
                  <a:blip r:embed="rId4"/>
                  <a:stretch>
                    <a:fillRect t="-3974" b="-66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Flecha: a la derecha 16">
              <a:extLst>
                <a:ext uri="{FF2B5EF4-FFF2-40B4-BE49-F238E27FC236}">
                  <a16:creationId xmlns:a16="http://schemas.microsoft.com/office/drawing/2014/main" id="{1BF6ED5F-A7E5-4C91-8863-62BB6E41FDEC}"/>
                </a:ext>
              </a:extLst>
            </p:cNvPr>
            <p:cNvSpPr/>
            <p:nvPr/>
          </p:nvSpPr>
          <p:spPr>
            <a:xfrm>
              <a:off x="8463435" y="4509119"/>
              <a:ext cx="720080" cy="4320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ángulo 17">
                  <a:extLst>
                    <a:ext uri="{FF2B5EF4-FFF2-40B4-BE49-F238E27FC236}">
                      <a16:creationId xmlns:a16="http://schemas.microsoft.com/office/drawing/2014/main" id="{AB5B1A8F-4114-491C-A2F5-6EEF9A35705B}"/>
                    </a:ext>
                  </a:extLst>
                </p:cNvPr>
                <p:cNvSpPr/>
                <p:nvPr/>
              </p:nvSpPr>
              <p:spPr>
                <a:xfrm>
                  <a:off x="9287263" y="4263478"/>
                  <a:ext cx="2189652" cy="1109738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tx1"/>
                      </a:solidFill>
                    </a:rPr>
                    <a:t>Entscheidung anhand Toleranz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endParaRPr lang="de-DE" dirty="0">
                    <a:solidFill>
                      <a:schemeClr val="tx1"/>
                    </a:solidFill>
                  </a:endParaRPr>
                </a:p>
                <a:p>
                  <a:pPr algn="ctr"/>
                  <a14:m>
                    <m:oMath xmlns:m="http://schemas.openxmlformats.org/officeDocument/2006/math"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de-DE" dirty="0">
                      <a:solidFill>
                        <a:schemeClr val="tx1"/>
                      </a:solidFill>
                    </a:rPr>
                    <a:t> ?</a:t>
                  </a:r>
                </a:p>
              </p:txBody>
            </p:sp>
          </mc:Choice>
          <mc:Fallback xmlns="">
            <p:sp>
              <p:nvSpPr>
                <p:cNvPr id="18" name="Rectángulo 17">
                  <a:extLst>
                    <a:ext uri="{FF2B5EF4-FFF2-40B4-BE49-F238E27FC236}">
                      <a16:creationId xmlns:a16="http://schemas.microsoft.com/office/drawing/2014/main" id="{AB5B1A8F-4114-491C-A2F5-6EEF9A3570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7263" y="4263478"/>
                  <a:ext cx="2189652" cy="110973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58D50BAA-A80E-4241-A562-E08E4F3736A7}"/>
                </a:ext>
              </a:extLst>
            </p:cNvPr>
            <p:cNvSpPr txBox="1"/>
            <p:nvPr/>
          </p:nvSpPr>
          <p:spPr>
            <a:xfrm>
              <a:off x="510021" y="3286725"/>
              <a:ext cx="1776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Analyse des mittleren Picks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3019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E90B35-B3F9-4735-95C0-D1BCF0AC2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Toleranzwert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8634CBAD-A16D-4F87-A943-9AAA07F301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Je höher die Toleranz</a:t>
                </a:r>
              </a:p>
              <a:p>
                <a:pPr lvl="1"/>
                <a:r>
                  <a:rPr lang="de-DE" dirty="0"/>
                  <a:t>Weniger angebliche Fehler werden angezeigt</a:t>
                </a:r>
              </a:p>
              <a:p>
                <a:pPr lvl="1"/>
                <a:r>
                  <a:rPr lang="de-DE" dirty="0"/>
                  <a:t>Geringere Genauigkeit</a:t>
                </a:r>
                <a:endParaRPr lang="de-DE" dirty="0">
                  <a:sym typeface="Wingdings" panose="05000000000000000000" pitchFamily="2" charset="2"/>
                </a:endParaRPr>
              </a:p>
              <a:p>
                <a:r>
                  <a:rPr lang="de-DE" dirty="0">
                    <a:sym typeface="Wingdings" panose="05000000000000000000" pitchFamily="2" charset="2"/>
                  </a:rPr>
                  <a:t>Vorgaben Industriepartner</a:t>
                </a:r>
              </a:p>
              <a:p>
                <a:pPr lvl="1"/>
                <a:r>
                  <a:rPr lang="de-DE" dirty="0">
                    <a:sym typeface="Wingdings" panose="05000000000000000000" pitchFamily="2" charset="2"/>
                  </a:rPr>
                  <a:t>Optimal: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𝑙</m:t>
                        </m:r>
                      </m:e>
                      <m:sub>
                        <m:r>
                          <a:rPr lang="es-MX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es-MX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m:rPr>
                        <m:nor/>
                      </m:rPr>
                      <a:rPr lang="es-MX" b="0" i="0" smtClean="0">
                        <a:sym typeface="Wingdings" panose="05000000000000000000" pitchFamily="2" charset="2"/>
                      </a:rPr>
                      <m:t>0,01</m:t>
                    </m:r>
                    <m:r>
                      <m:rPr>
                        <m:nor/>
                      </m:rPr>
                      <a:rPr lang="es-MX" b="0" i="0" smtClean="0">
                        <a:sym typeface="Wingdings" panose="05000000000000000000" pitchFamily="2" charset="2"/>
                      </a:rPr>
                      <m:t>mm</m:t>
                    </m:r>
                    <m:r>
                      <a:rPr lang="es-MX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≙</m:t>
                    </m:r>
                    <m:r>
                      <m:rPr>
                        <m:nor/>
                      </m:rPr>
                      <a:rPr lang="es-MX" b="0" i="0" smtClean="0">
                        <a:sym typeface="Wingdings" panose="05000000000000000000" pitchFamily="2" charset="2"/>
                      </a:rPr>
                      <m:t>0,23 </m:t>
                    </m:r>
                    <m:r>
                      <m:rPr>
                        <m:nor/>
                      </m:rPr>
                      <a:rPr lang="es-MX" b="0" i="0" smtClean="0">
                        <a:sym typeface="Wingdings" panose="05000000000000000000" pitchFamily="2" charset="2"/>
                      </a:rPr>
                      <m:t>Pixel</m:t>
                    </m:r>
                  </m:oMath>
                </a14:m>
                <a:endParaRPr lang="de-DE" dirty="0">
                  <a:sym typeface="Wingdings" panose="05000000000000000000" pitchFamily="2" charset="2"/>
                </a:endParaRPr>
              </a:p>
              <a:p>
                <a:pPr lvl="1"/>
                <a:r>
                  <a:rPr lang="de-DE" dirty="0">
                    <a:sym typeface="Wingdings" panose="05000000000000000000" pitchFamily="2" charset="2"/>
                  </a:rPr>
                  <a:t>Gut: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𝑙</m:t>
                        </m:r>
                      </m:e>
                      <m:sub>
                        <m:r>
                          <a:rPr lang="es-MX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es-MX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m:rPr>
                        <m:nor/>
                      </m:rPr>
                      <a:rPr lang="es-MX" b="0" i="0" smtClean="0">
                        <a:sym typeface="Wingdings" panose="05000000000000000000" pitchFamily="2" charset="2"/>
                      </a:rPr>
                      <m:t>0,02</m:t>
                    </m:r>
                    <m:r>
                      <m:rPr>
                        <m:nor/>
                      </m:rPr>
                      <a:rPr lang="es-MX" b="0" i="0" smtClean="0">
                        <a:sym typeface="Wingdings" panose="05000000000000000000" pitchFamily="2" charset="2"/>
                      </a:rPr>
                      <m:t>mm</m:t>
                    </m:r>
                    <m:r>
                      <a:rPr lang="es-MX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≙</m:t>
                    </m:r>
                    <m:r>
                      <m:rPr>
                        <m:nor/>
                      </m:rPr>
                      <a:rPr lang="es-MX" b="0" i="0" smtClean="0">
                        <a:sym typeface="Wingdings" panose="05000000000000000000" pitchFamily="2" charset="2"/>
                      </a:rPr>
                      <m:t>0,46 </m:t>
                    </m:r>
                    <m:r>
                      <m:rPr>
                        <m:nor/>
                      </m:rPr>
                      <a:rPr lang="es-MX" b="0" i="0" smtClean="0">
                        <a:sym typeface="Wingdings" panose="05000000000000000000" pitchFamily="2" charset="2"/>
                      </a:rPr>
                      <m:t>Pixel</m:t>
                    </m:r>
                  </m:oMath>
                </a14:m>
                <a:endParaRPr lang="de-DE" dirty="0">
                  <a:sym typeface="Wingdings" panose="05000000000000000000" pitchFamily="2" charset="2"/>
                </a:endParaRPr>
              </a:p>
              <a:p>
                <a:pPr lvl="1"/>
                <a:r>
                  <a:rPr lang="de-DE" dirty="0">
                    <a:sym typeface="Wingdings" panose="05000000000000000000" pitchFamily="2" charset="2"/>
                  </a:rPr>
                  <a:t>Ausreichend: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𝑙</m:t>
                        </m:r>
                      </m:e>
                      <m:sub>
                        <m:r>
                          <a:rPr lang="es-MX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sub>
                    </m:sSub>
                    <m:r>
                      <a:rPr lang="es-MX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m:rPr>
                        <m:nor/>
                      </m:rPr>
                      <a:rPr lang="es-MX" b="0" i="0" smtClean="0">
                        <a:sym typeface="Wingdings" panose="05000000000000000000" pitchFamily="2" charset="2"/>
                      </a:rPr>
                      <m:t>0,05</m:t>
                    </m:r>
                    <m:r>
                      <m:rPr>
                        <m:nor/>
                      </m:rPr>
                      <a:rPr lang="es-MX" b="0" i="0" smtClean="0">
                        <a:sym typeface="Wingdings" panose="05000000000000000000" pitchFamily="2" charset="2"/>
                      </a:rPr>
                      <m:t>mm</m:t>
                    </m:r>
                    <m:r>
                      <a:rPr lang="es-MX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≙</m:t>
                    </m:r>
                    <m:r>
                      <m:rPr>
                        <m:nor/>
                      </m:rPr>
                      <a:rPr lang="es-MX" b="0" i="0" smtClean="0">
                        <a:sym typeface="Wingdings" panose="05000000000000000000" pitchFamily="2" charset="2"/>
                      </a:rPr>
                      <m:t>1,15 </m:t>
                    </m:r>
                    <m:r>
                      <m:rPr>
                        <m:nor/>
                      </m:rPr>
                      <a:rPr lang="es-MX" b="0" i="0" smtClean="0">
                        <a:sym typeface="Wingdings" panose="05000000000000000000" pitchFamily="2" charset="2"/>
                      </a:rPr>
                      <m:t>Pixel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8634CBAD-A16D-4F87-A943-9AAA07F301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5" t="-187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9E40B9F-4442-4C35-BABD-7EF28E73CA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54251" y="6454776"/>
            <a:ext cx="5857973" cy="360363"/>
          </a:xfrm>
        </p:spPr>
        <p:txBody>
          <a:bodyPr/>
          <a:lstStyle/>
          <a:p>
            <a:pPr>
              <a:defRPr/>
            </a:pPr>
            <a:r>
              <a:rPr lang="de-DE" altLang="de-DE" dirty="0"/>
              <a:t>Emilio Rivera – Bewertung und Vergleich verschiedener Arten faltender künstlicher neuronaler Netze hinsichtlich der automatisierten Fehlererkennung kardiovaskulärer Implantate basierend auf Kamerabildern und Deep Learning</a:t>
            </a: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AA453107-E5C3-4209-96E5-C63B57EA6710}"/>
              </a:ext>
            </a:extLst>
          </p:cNvPr>
          <p:cNvGrpSpPr/>
          <p:nvPr/>
        </p:nvGrpSpPr>
        <p:grpSpPr>
          <a:xfrm>
            <a:off x="6888088" y="2636912"/>
            <a:ext cx="5591784" cy="3727855"/>
            <a:chOff x="6888088" y="2636912"/>
            <a:chExt cx="5591784" cy="3727855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A9E3C3DD-E755-407D-8A4E-E48C1C101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88088" y="2636912"/>
              <a:ext cx="5591784" cy="372785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uadroTexto 8">
                  <a:extLst>
                    <a:ext uri="{FF2B5EF4-FFF2-40B4-BE49-F238E27FC236}">
                      <a16:creationId xmlns:a16="http://schemas.microsoft.com/office/drawing/2014/main" id="{CFC26705-5E96-47B2-BFD6-B6E85EB8DA5D}"/>
                    </a:ext>
                  </a:extLst>
                </p:cNvPr>
                <p:cNvSpPr txBox="1"/>
                <p:nvPr/>
              </p:nvSpPr>
              <p:spPr>
                <a:xfrm>
                  <a:off x="7655896" y="2811254"/>
                  <a:ext cx="3770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s-MX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DE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 xmlns="">
            <p:sp>
              <p:nvSpPr>
                <p:cNvPr id="9" name="CuadroTexto 8">
                  <a:extLst>
                    <a:ext uri="{FF2B5EF4-FFF2-40B4-BE49-F238E27FC236}">
                      <a16:creationId xmlns:a16="http://schemas.microsoft.com/office/drawing/2014/main" id="{CFC26705-5E96-47B2-BFD6-B6E85EB8DA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5896" y="2811254"/>
                  <a:ext cx="377091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uadroTexto 9">
                  <a:extLst>
                    <a:ext uri="{FF2B5EF4-FFF2-40B4-BE49-F238E27FC236}">
                      <a16:creationId xmlns:a16="http://schemas.microsoft.com/office/drawing/2014/main" id="{E2AAB816-4F21-4C8A-9667-9206B768EFDD}"/>
                    </a:ext>
                  </a:extLst>
                </p:cNvPr>
                <p:cNvSpPr txBox="1"/>
                <p:nvPr/>
              </p:nvSpPr>
              <p:spPr>
                <a:xfrm>
                  <a:off x="7788111" y="2811255"/>
                  <a:ext cx="37324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s-MX" sz="14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de-DE" sz="1400" dirty="0"/>
                </a:p>
              </p:txBody>
            </p:sp>
          </mc:Choice>
          <mc:Fallback xmlns="">
            <p:sp>
              <p:nvSpPr>
                <p:cNvPr id="10" name="CuadroTexto 9">
                  <a:extLst>
                    <a:ext uri="{FF2B5EF4-FFF2-40B4-BE49-F238E27FC236}">
                      <a16:creationId xmlns:a16="http://schemas.microsoft.com/office/drawing/2014/main" id="{E2AAB816-4F21-4C8A-9667-9206B768EF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8111" y="2811255"/>
                  <a:ext cx="373244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uadroTexto 10">
                  <a:extLst>
                    <a:ext uri="{FF2B5EF4-FFF2-40B4-BE49-F238E27FC236}">
                      <a16:creationId xmlns:a16="http://schemas.microsoft.com/office/drawing/2014/main" id="{A435E651-14B4-410E-B494-A8381E4EAAEF}"/>
                    </a:ext>
                  </a:extLst>
                </p:cNvPr>
                <p:cNvSpPr txBox="1"/>
                <p:nvPr/>
              </p:nvSpPr>
              <p:spPr>
                <a:xfrm>
                  <a:off x="8040216" y="2811255"/>
                  <a:ext cx="37324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s-MX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de-DE" sz="1400" dirty="0"/>
                </a:p>
              </p:txBody>
            </p:sp>
          </mc:Choice>
          <mc:Fallback xmlns="">
            <p:sp>
              <p:nvSpPr>
                <p:cNvPr id="11" name="CuadroTexto 10">
                  <a:extLst>
                    <a:ext uri="{FF2B5EF4-FFF2-40B4-BE49-F238E27FC236}">
                      <a16:creationId xmlns:a16="http://schemas.microsoft.com/office/drawing/2014/main" id="{A435E651-14B4-410E-B494-A8381E4EAA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0216" y="2811255"/>
                  <a:ext cx="373244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F91BD6A2-DD2F-4523-A179-E4C59CE07313}"/>
              </a:ext>
            </a:extLst>
          </p:cNvPr>
          <p:cNvGrpSpPr/>
          <p:nvPr/>
        </p:nvGrpSpPr>
        <p:grpSpPr>
          <a:xfrm>
            <a:off x="520701" y="5726262"/>
            <a:ext cx="3312232" cy="365026"/>
            <a:chOff x="8003606" y="4725145"/>
            <a:chExt cx="3312232" cy="365026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171961D7-CCA3-4783-87D1-C22FCB2A4539}"/>
                </a:ext>
              </a:extLst>
            </p:cNvPr>
            <p:cNvSpPr/>
            <p:nvPr/>
          </p:nvSpPr>
          <p:spPr>
            <a:xfrm>
              <a:off x="8003606" y="4725145"/>
              <a:ext cx="964734" cy="360363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solidFill>
                <a:schemeClr val="accent1">
                  <a:shade val="50000"/>
                  <a:alpha val="60000"/>
                </a:schemeClr>
              </a:solidFill>
              <a:tail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800" b="1" dirty="0" err="1"/>
                <a:t>Bild</a:t>
              </a:r>
              <a:r>
                <a:rPr lang="es-MX" sz="800" b="1" dirty="0"/>
                <a:t>-</a:t>
              </a:r>
            </a:p>
            <a:p>
              <a:pPr algn="ctr"/>
              <a:r>
                <a:rPr lang="es-MX" sz="800" b="1" dirty="0" err="1"/>
                <a:t>vorverarbeitung</a:t>
              </a:r>
              <a:endParaRPr lang="de-DE" sz="800" b="1" dirty="0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1A011ACB-5EDE-4D72-BE9F-7CF38365C091}"/>
                </a:ext>
              </a:extLst>
            </p:cNvPr>
            <p:cNvSpPr/>
            <p:nvPr/>
          </p:nvSpPr>
          <p:spPr>
            <a:xfrm>
              <a:off x="9177462" y="4729808"/>
              <a:ext cx="964627" cy="360363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solidFill>
                <a:schemeClr val="accent1">
                  <a:shade val="50000"/>
                  <a:alpha val="60000"/>
                </a:schemeClr>
              </a:solidFill>
              <a:tail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800" b="1" dirty="0" err="1"/>
                <a:t>Analyse</a:t>
              </a:r>
              <a:endParaRPr lang="es-MX" sz="800" b="1" dirty="0"/>
            </a:p>
            <a:p>
              <a:pPr algn="ctr"/>
              <a:r>
                <a:rPr lang="es-MX" sz="800" b="1" dirty="0"/>
                <a:t>des </a:t>
              </a:r>
              <a:r>
                <a:rPr lang="es-MX" sz="800" b="1" dirty="0" err="1"/>
                <a:t>Picks</a:t>
              </a:r>
              <a:endParaRPr lang="de-DE" sz="900" b="1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A90580BC-3DE2-4E09-A7CA-11C5E3511EC7}"/>
                </a:ext>
              </a:extLst>
            </p:cNvPr>
            <p:cNvSpPr/>
            <p:nvPr/>
          </p:nvSpPr>
          <p:spPr>
            <a:xfrm>
              <a:off x="10351211" y="4729808"/>
              <a:ext cx="964627" cy="36036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  <a:tail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800" b="1" dirty="0" err="1"/>
                <a:t>Abweichung</a:t>
              </a:r>
              <a:r>
                <a:rPr lang="es-MX" sz="800" b="1" dirty="0"/>
                <a:t> </a:t>
              </a:r>
              <a:r>
                <a:rPr lang="es-MX" sz="800" b="1" dirty="0" err="1"/>
                <a:t>Bestimmen</a:t>
              </a:r>
              <a:endParaRPr lang="de-DE" sz="800" b="1" dirty="0"/>
            </a:p>
          </p:txBody>
        </p:sp>
        <p:cxnSp>
          <p:nvCxnSpPr>
            <p:cNvPr id="18" name="Conector recto de flecha 17">
              <a:extLst>
                <a:ext uri="{FF2B5EF4-FFF2-40B4-BE49-F238E27FC236}">
                  <a16:creationId xmlns:a16="http://schemas.microsoft.com/office/drawing/2014/main" id="{F1E8C3F6-7F53-48A5-81E6-562ECFA5F02C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>
              <a:off x="8968340" y="4905327"/>
              <a:ext cx="209122" cy="4663"/>
            </a:xfrm>
            <a:prstGeom prst="straightConnector1">
              <a:avLst/>
            </a:prstGeom>
            <a:ln w="38100">
              <a:solidFill>
                <a:schemeClr val="accent1">
                  <a:shade val="95000"/>
                  <a:satMod val="105000"/>
                  <a:alpha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de flecha 18">
              <a:extLst>
                <a:ext uri="{FF2B5EF4-FFF2-40B4-BE49-F238E27FC236}">
                  <a16:creationId xmlns:a16="http://schemas.microsoft.com/office/drawing/2014/main" id="{BFFA2F60-3F26-4A58-9190-2AB0D4F2F9EF}"/>
                </a:ext>
              </a:extLst>
            </p:cNvPr>
            <p:cNvCxnSpPr>
              <a:stCxn id="16" idx="3"/>
              <a:endCxn id="17" idx="1"/>
            </p:cNvCxnSpPr>
            <p:nvPr/>
          </p:nvCxnSpPr>
          <p:spPr>
            <a:xfrm>
              <a:off x="10142089" y="4909990"/>
              <a:ext cx="209122" cy="0"/>
            </a:xfrm>
            <a:prstGeom prst="straightConnector1">
              <a:avLst/>
            </a:prstGeom>
            <a:ln w="38100">
              <a:solidFill>
                <a:schemeClr val="accent1">
                  <a:shade val="95000"/>
                  <a:satMod val="105000"/>
                  <a:alpha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3927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7DD811-5A53-4A35-9942-8F610570B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und Ausblick</a:t>
            </a:r>
          </a:p>
        </p:txBody>
      </p:sp>
      <p:pic>
        <p:nvPicPr>
          <p:cNvPr id="6" name="Imagen 5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4FCAC93A-B20C-4548-85B8-E00E380629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00" y="3573016"/>
            <a:ext cx="4111357" cy="2740904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D94895-A7E3-4C78-A249-7F5EA8924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Ergebnisse:</a:t>
            </a:r>
          </a:p>
          <a:p>
            <a:pPr lvl="1"/>
            <a:r>
              <a:rPr lang="de-DE" dirty="0"/>
              <a:t>Unterschiedliche Netzwerkarchitekturen</a:t>
            </a:r>
          </a:p>
          <a:p>
            <a:pPr lvl="1"/>
            <a:r>
              <a:rPr lang="de-DE" dirty="0"/>
              <a:t>Bewertung und Vergleich der Netze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VGG19: 0,077mm</a:t>
            </a:r>
          </a:p>
          <a:p>
            <a:pPr lvl="1"/>
            <a:r>
              <a:rPr lang="de-DE" dirty="0"/>
              <a:t>Zielzahlen schwer zu erzielen</a:t>
            </a:r>
          </a:p>
          <a:p>
            <a:r>
              <a:rPr lang="de-DE" dirty="0"/>
              <a:t>Ausblick:</a:t>
            </a:r>
          </a:p>
          <a:p>
            <a:pPr lvl="1"/>
            <a:r>
              <a:rPr lang="de-DE" dirty="0"/>
              <a:t>Hyperparameteroptimierung</a:t>
            </a:r>
          </a:p>
          <a:p>
            <a:pPr lvl="1"/>
            <a:r>
              <a:rPr lang="de-DE" dirty="0"/>
              <a:t>Erweiterung des Datensatzes mit anderen Flechtwinkeln,</a:t>
            </a:r>
            <a:br>
              <a:rPr lang="de-DE" dirty="0"/>
            </a:br>
            <a:r>
              <a:rPr lang="de-DE" dirty="0"/>
              <a:t>Lichtverhältnissen, Hintergründen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61B0630-D19B-4ED6-9A91-6299E62F41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54251" y="6454776"/>
            <a:ext cx="5857973" cy="360363"/>
          </a:xfrm>
        </p:spPr>
        <p:txBody>
          <a:bodyPr/>
          <a:lstStyle/>
          <a:p>
            <a:pPr>
              <a:defRPr/>
            </a:pPr>
            <a:r>
              <a:rPr lang="de-DE" altLang="de-DE" dirty="0"/>
              <a:t>Emilio Rivera – Bewertung und Vergleich verschiedener Arten faltender künstlicher neuronaler Netze hinsichtlich der automatisierten Fehlererkennung kardiovaskulärer Implantate basierend auf Kamerabildern und Deep Learning</a:t>
            </a:r>
          </a:p>
        </p:txBody>
      </p:sp>
    </p:spTree>
    <p:extLst>
      <p:ext uri="{BB962C8B-B14F-4D97-AF65-F5344CB8AC3E}">
        <p14:creationId xmlns:p14="http://schemas.microsoft.com/office/powerpoint/2010/main" val="3005713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05EF964-0C52-49C3-B1A0-A9555614F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3120070"/>
            <a:ext cx="10363200" cy="617860"/>
          </a:xfrm>
        </p:spPr>
        <p:txBody>
          <a:bodyPr/>
          <a:lstStyle/>
          <a:p>
            <a:pPr algn="ctr"/>
            <a:r>
              <a:rPr lang="de-DE" sz="4000" dirty="0"/>
              <a:t>Vielen Dank für Ihre Aufmerksamkeit!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C572D17-D8C5-42B1-AC2C-B2FA209392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54251" y="6454776"/>
            <a:ext cx="5857973" cy="360363"/>
          </a:xfrm>
        </p:spPr>
        <p:txBody>
          <a:bodyPr/>
          <a:lstStyle/>
          <a:p>
            <a:pPr>
              <a:defRPr/>
            </a:pPr>
            <a:r>
              <a:rPr lang="de-DE" altLang="de-DE" dirty="0"/>
              <a:t>Emilio Rivera – Bewertung und Vergleich verschiedener Arten faltender künstlicher neuronaler Netze hinsichtlich der automatisierten Fehlererkennung kardiovaskulärer Implantate basierend auf Kamerabildern und Deep Learning</a:t>
            </a:r>
          </a:p>
        </p:txBody>
      </p:sp>
    </p:spTree>
    <p:extLst>
      <p:ext uri="{BB962C8B-B14F-4D97-AF65-F5344CB8AC3E}">
        <p14:creationId xmlns:p14="http://schemas.microsoft.com/office/powerpoint/2010/main" val="1959964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6E59FE-F73C-4D26-AFA5-4687662EC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 – Histogrammausgleich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083703D-B7F5-45F8-A527-2281E05DEB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54251" y="6454776"/>
            <a:ext cx="5857973" cy="360363"/>
          </a:xfrm>
        </p:spPr>
        <p:txBody>
          <a:bodyPr/>
          <a:lstStyle/>
          <a:p>
            <a:pPr>
              <a:defRPr/>
            </a:pPr>
            <a:r>
              <a:rPr lang="de-DE" altLang="de-DE" dirty="0"/>
              <a:t>Emilio Rivera – Bewertung und Vergleich verschiedener Arten faltender künstlicher neuronaler Netze hinsichtlich der automatisierten Fehlererkennung kardiovaskulärer Implantate basierend auf Kamerabildern und Deep Learning</a:t>
            </a:r>
          </a:p>
        </p:txBody>
      </p:sp>
      <p:pic>
        <p:nvPicPr>
          <p:cNvPr id="5" name="Marcador de contenido 4" descr="Imagen que contiene edificio, interior, piso, con baldosas&#10;&#10;Descripción generada automáticamente">
            <a:extLst>
              <a:ext uri="{FF2B5EF4-FFF2-40B4-BE49-F238E27FC236}">
                <a16:creationId xmlns:a16="http://schemas.microsoft.com/office/drawing/2014/main" id="{F59C5EE2-38B5-454B-9879-D70D35F35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36" y="1269000"/>
            <a:ext cx="2160000" cy="2160000"/>
          </a:xfrm>
          <a:prstGeom prst="rect">
            <a:avLst/>
          </a:prstGeom>
        </p:spPr>
      </p:pic>
      <p:pic>
        <p:nvPicPr>
          <p:cNvPr id="6" name="Imagen 5" descr="Imagen que contiene edificio, plátano&#10;&#10;Descripción generada automáticamente">
            <a:extLst>
              <a:ext uri="{FF2B5EF4-FFF2-40B4-BE49-F238E27FC236}">
                <a16:creationId xmlns:a16="http://schemas.microsoft.com/office/drawing/2014/main" id="{70DC3B9E-3BB3-467F-B9E5-4AE198BA15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266" y="1269000"/>
            <a:ext cx="2160000" cy="2160000"/>
          </a:xfrm>
          <a:prstGeom prst="rect">
            <a:avLst/>
          </a:prstGeom>
        </p:spPr>
      </p:pic>
      <p:pic>
        <p:nvPicPr>
          <p:cNvPr id="7" name="Imagen 6" descr="Imagen que contiene edificio, con baldosas, plátano, paraguas&#10;&#10;Descripción generada automáticamente">
            <a:extLst>
              <a:ext uri="{FF2B5EF4-FFF2-40B4-BE49-F238E27FC236}">
                <a16:creationId xmlns:a16="http://schemas.microsoft.com/office/drawing/2014/main" id="{0E3F9EE0-C5A9-4390-9BBD-155ADD0645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063" y="3861888"/>
            <a:ext cx="2160000" cy="2160000"/>
          </a:xfrm>
          <a:prstGeom prst="rect">
            <a:avLst/>
          </a:prstGeom>
        </p:spPr>
      </p:pic>
      <p:pic>
        <p:nvPicPr>
          <p:cNvPr id="8" name="Imagen 7" descr="Imagen que contiene edificio&#10;&#10;Descripción generada automáticamente">
            <a:extLst>
              <a:ext uri="{FF2B5EF4-FFF2-40B4-BE49-F238E27FC236}">
                <a16:creationId xmlns:a16="http://schemas.microsoft.com/office/drawing/2014/main" id="{D0856D97-2C87-4AA0-85B8-2B73EFE3A96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266" y="3861888"/>
            <a:ext cx="2160000" cy="21600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0F2FABA-DAEF-4A1E-8845-D40FAD6BD04E}"/>
              </a:ext>
            </a:extLst>
          </p:cNvPr>
          <p:cNvSpPr txBox="1"/>
          <p:nvPr/>
        </p:nvSpPr>
        <p:spPr>
          <a:xfrm>
            <a:off x="1199697" y="2148707"/>
            <a:ext cx="2376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+mn-lt"/>
              </a:rPr>
              <a:t>Ursprüngliches Bild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B1583C3-7350-4B8E-9028-8B47833E54DD}"/>
              </a:ext>
            </a:extLst>
          </p:cNvPr>
          <p:cNvSpPr txBox="1"/>
          <p:nvPr/>
        </p:nvSpPr>
        <p:spPr>
          <a:xfrm>
            <a:off x="8616280" y="2148707"/>
            <a:ext cx="2736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+mn-lt"/>
              </a:rPr>
              <a:t>Histogrammausgleich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58817A0-0A26-4546-BC89-54B7152117AE}"/>
              </a:ext>
            </a:extLst>
          </p:cNvPr>
          <p:cNvSpPr txBox="1"/>
          <p:nvPr/>
        </p:nvSpPr>
        <p:spPr>
          <a:xfrm>
            <a:off x="2855640" y="4741833"/>
            <a:ext cx="720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+mn-lt"/>
              </a:rPr>
              <a:t>AHE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982F848-F0B0-486C-B750-7C76399475F7}"/>
              </a:ext>
            </a:extLst>
          </p:cNvPr>
          <p:cNvSpPr txBox="1"/>
          <p:nvPr/>
        </p:nvSpPr>
        <p:spPr>
          <a:xfrm>
            <a:off x="8616280" y="4741833"/>
            <a:ext cx="1095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+mn-lt"/>
              </a:rPr>
              <a:t>CLAHE</a:t>
            </a:r>
          </a:p>
        </p:txBody>
      </p:sp>
    </p:spTree>
    <p:extLst>
      <p:ext uri="{BB962C8B-B14F-4D97-AF65-F5344CB8AC3E}">
        <p14:creationId xmlns:p14="http://schemas.microsoft.com/office/powerpoint/2010/main" val="726296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 descr="Gráfico, Histograma&#10;&#10;Descripción generada automáticamente">
            <a:extLst>
              <a:ext uri="{FF2B5EF4-FFF2-40B4-BE49-F238E27FC236}">
                <a16:creationId xmlns:a16="http://schemas.microsoft.com/office/drawing/2014/main" id="{4A46B015-603E-42EF-9F9D-F1F82803FA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999" y="1089000"/>
            <a:ext cx="7020001" cy="46800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2AB2C6-0A00-486D-B505-E9A836C02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 – Trainingsverlauf (VGG19) 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5979310-CFF9-4EBC-9B56-CFD1892921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54251" y="6454776"/>
            <a:ext cx="5857973" cy="360363"/>
          </a:xfrm>
        </p:spPr>
        <p:txBody>
          <a:bodyPr/>
          <a:lstStyle/>
          <a:p>
            <a:pPr>
              <a:defRPr/>
            </a:pPr>
            <a:r>
              <a:rPr lang="de-DE" altLang="de-DE" dirty="0"/>
              <a:t>Emilio Rivera – Bewertung und Vergleich verschiedener Arten faltender künstlicher neuronaler Netze hinsichtlich der automatisierten Fehlererkennung kardiovaskulärer Implantate basierend auf Kamerabildern und Deep Learning</a:t>
            </a:r>
          </a:p>
        </p:txBody>
      </p:sp>
    </p:spTree>
    <p:extLst>
      <p:ext uri="{BB962C8B-B14F-4D97-AF65-F5344CB8AC3E}">
        <p14:creationId xmlns:p14="http://schemas.microsoft.com/office/powerpoint/2010/main" val="4159246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6F40F6-CE6A-4F36-9ACE-C2E058B6A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A821BB-6891-4A18-BA62-B1CC91091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Motivation und Zielsetzung</a:t>
            </a:r>
          </a:p>
          <a:p>
            <a:pPr>
              <a:lnSpc>
                <a:spcPct val="150000"/>
              </a:lnSpc>
            </a:pPr>
            <a:r>
              <a:rPr lang="de-DE" dirty="0"/>
              <a:t>Grundlagen</a:t>
            </a:r>
          </a:p>
          <a:p>
            <a:pPr>
              <a:lnSpc>
                <a:spcPct val="150000"/>
              </a:lnSpc>
            </a:pPr>
            <a:r>
              <a:rPr lang="de-DE" dirty="0"/>
              <a:t>Fehlererkennung</a:t>
            </a:r>
          </a:p>
          <a:p>
            <a:pPr lvl="1">
              <a:lnSpc>
                <a:spcPct val="150000"/>
              </a:lnSpc>
            </a:pPr>
            <a:r>
              <a:rPr lang="de-DE" dirty="0"/>
              <a:t>Bildvorverarbeitung</a:t>
            </a:r>
          </a:p>
          <a:p>
            <a:pPr lvl="1">
              <a:lnSpc>
                <a:spcPct val="150000"/>
              </a:lnSpc>
            </a:pPr>
            <a:r>
              <a:rPr lang="de-DE" dirty="0"/>
              <a:t>Analyse des Picks</a:t>
            </a:r>
          </a:p>
          <a:p>
            <a:pPr lvl="1">
              <a:lnSpc>
                <a:spcPct val="150000"/>
              </a:lnSpc>
            </a:pPr>
            <a:r>
              <a:rPr lang="de-DE" dirty="0"/>
              <a:t>Bewertung und Vergleich der Architekturen</a:t>
            </a:r>
          </a:p>
          <a:p>
            <a:pPr>
              <a:lnSpc>
                <a:spcPct val="150000"/>
              </a:lnSpc>
            </a:pPr>
            <a:r>
              <a:rPr lang="de-DE" dirty="0"/>
              <a:t>Fazit und Ausblick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A31909F-8E5A-4259-8FBA-A622DA2C24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54251" y="6454776"/>
            <a:ext cx="5857973" cy="360363"/>
          </a:xfrm>
        </p:spPr>
        <p:txBody>
          <a:bodyPr/>
          <a:lstStyle/>
          <a:p>
            <a:pPr>
              <a:defRPr/>
            </a:pPr>
            <a:r>
              <a:rPr lang="de-DE" altLang="de-DE" dirty="0"/>
              <a:t>Emilio Rivera – Bewertung und Vergleich verschiedener Arten faltender künstlicher neuronaler Netze hinsichtlich der automatisierten Fehlererkennung kardiovaskulärer Implantate basierend auf Kamerabildern und Deep Learning</a:t>
            </a:r>
          </a:p>
        </p:txBody>
      </p:sp>
    </p:spTree>
    <p:extLst>
      <p:ext uri="{BB962C8B-B14F-4D97-AF65-F5344CB8AC3E}">
        <p14:creationId xmlns:p14="http://schemas.microsoft.com/office/powerpoint/2010/main" val="1014854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6E6C0F-C8C4-4272-BFD2-01FA82A69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 – Netzwerkanwendungen</a:t>
            </a:r>
          </a:p>
        </p:txBody>
      </p:sp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66E3333B-648F-497E-AFD0-B0D91E0989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4040592"/>
              </p:ext>
            </p:extLst>
          </p:nvPr>
        </p:nvGraphicFramePr>
        <p:xfrm>
          <a:off x="680852" y="1760220"/>
          <a:ext cx="10830296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180">
                  <a:extLst>
                    <a:ext uri="{9D8B030D-6E8A-4147-A177-3AD203B41FA5}">
                      <a16:colId xmlns:a16="http://schemas.microsoft.com/office/drawing/2014/main" val="2381330063"/>
                    </a:ext>
                  </a:extLst>
                </a:gridCol>
                <a:gridCol w="1871980">
                  <a:extLst>
                    <a:ext uri="{9D8B030D-6E8A-4147-A177-3AD203B41FA5}">
                      <a16:colId xmlns:a16="http://schemas.microsoft.com/office/drawing/2014/main" val="4159278946"/>
                    </a:ext>
                  </a:extLst>
                </a:gridCol>
                <a:gridCol w="2125980">
                  <a:extLst>
                    <a:ext uri="{9D8B030D-6E8A-4147-A177-3AD203B41FA5}">
                      <a16:colId xmlns:a16="http://schemas.microsoft.com/office/drawing/2014/main" val="701938099"/>
                    </a:ext>
                  </a:extLst>
                </a:gridCol>
                <a:gridCol w="1910080">
                  <a:extLst>
                    <a:ext uri="{9D8B030D-6E8A-4147-A177-3AD203B41FA5}">
                      <a16:colId xmlns:a16="http://schemas.microsoft.com/office/drawing/2014/main" val="1816217652"/>
                    </a:ext>
                  </a:extLst>
                </a:gridCol>
                <a:gridCol w="2593076">
                  <a:extLst>
                    <a:ext uri="{9D8B030D-6E8A-4147-A177-3AD203B41FA5}">
                      <a16:colId xmlns:a16="http://schemas.microsoft.com/office/drawing/2014/main" val="39255597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noProof="0" dirty="0"/>
                        <a:t>Architektur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noProof="0" dirty="0"/>
                        <a:t>Klassifizierung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noProof="0" dirty="0"/>
                        <a:t>Objekterkennung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noProof="0" dirty="0"/>
                        <a:t>Segmentierung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noProof="0" dirty="0"/>
                        <a:t>Sonstige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367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noProof="0" dirty="0" err="1"/>
                        <a:t>AlexNet</a:t>
                      </a:r>
                      <a:endParaRPr lang="de-DE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ym typeface="Wingdings" panose="05000000000000000000" pitchFamily="2" charset="2"/>
                        </a:rPr>
                        <a:t>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noProof="0" dirty="0"/>
                        <a:t>Quantisierung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049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VGG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ym typeface="Wingdings" panose="05000000000000000000" pitchFamily="2" charset="2"/>
                        </a:rPr>
                        <a:t>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noProof="0" dirty="0"/>
                        <a:t>Superauflösung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472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ResNetV2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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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noProof="0" dirty="0"/>
                        <a:t>Covid-19 Diagnose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853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Inception-v4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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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noProof="0" dirty="0"/>
                        <a:t>Läsionssegmentierung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181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Inception-ResNet-v2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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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noProof="0" dirty="0"/>
                        <a:t>Maschinenübersetzung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431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Xception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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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noProof="0" dirty="0"/>
                        <a:t>Läsionssegmentierung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713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MobileNetV3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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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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noProof="0" dirty="0"/>
                        <a:t>Objektverfolgung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111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EfficientNet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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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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noProof="0" dirty="0"/>
                        <a:t>Covid-19 Diagnose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332435"/>
                  </a:ext>
                </a:extLst>
              </a:tr>
            </a:tbl>
          </a:graphicData>
        </a:graphic>
      </p:graphicFrame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A4FAA07-0C10-4D2E-B450-69E4DDB1A6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54251" y="6454776"/>
            <a:ext cx="5857973" cy="360363"/>
          </a:xfrm>
        </p:spPr>
        <p:txBody>
          <a:bodyPr/>
          <a:lstStyle/>
          <a:p>
            <a:pPr>
              <a:defRPr/>
            </a:pPr>
            <a:r>
              <a:rPr lang="de-DE" altLang="de-DE" dirty="0"/>
              <a:t>Emilio Rivera – Bewertung und Vergleich verschiedener Arten faltender künstlicher neuronaler Netze hinsichtlich der automatisierten Fehlererkennung kardiovaskulärer Implantate basierend auf Kamerabildern und Deep Learning</a:t>
            </a:r>
          </a:p>
        </p:txBody>
      </p:sp>
    </p:spTree>
    <p:extLst>
      <p:ext uri="{BB962C8B-B14F-4D97-AF65-F5344CB8AC3E}">
        <p14:creationId xmlns:p14="http://schemas.microsoft.com/office/powerpoint/2010/main" val="1359771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8959F3-BCCE-4075-9643-7FCD52BD3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 – Trainingsergebnisse 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7441C90-E79A-41EA-BEE4-346B19407D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54251" y="6454776"/>
            <a:ext cx="5857973" cy="360363"/>
          </a:xfrm>
        </p:spPr>
        <p:txBody>
          <a:bodyPr/>
          <a:lstStyle/>
          <a:p>
            <a:pPr>
              <a:defRPr/>
            </a:pPr>
            <a:r>
              <a:rPr lang="de-DE" altLang="de-DE" dirty="0"/>
              <a:t>Emilio Rivera – Bewertung und Vergleich verschiedener Arten faltender künstlicher neuronaler Netze hinsichtlich der automatisierten Fehlererkennung kardiovaskulärer Implantate basierend auf Kamerabildern und Deep Learning</a:t>
            </a:r>
          </a:p>
        </p:txBody>
      </p:sp>
      <p:graphicFrame>
        <p:nvGraphicFramePr>
          <p:cNvPr id="5" name="Tabla 8">
            <a:extLst>
              <a:ext uri="{FF2B5EF4-FFF2-40B4-BE49-F238E27FC236}">
                <a16:creationId xmlns:a16="http://schemas.microsoft.com/office/drawing/2014/main" id="{AAF9FEB6-79ED-45C1-B5DD-A8EFF46A69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975154"/>
              </p:ext>
            </p:extLst>
          </p:nvPr>
        </p:nvGraphicFramePr>
        <p:xfrm>
          <a:off x="3316076" y="1298734"/>
          <a:ext cx="5555615" cy="469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1055">
                  <a:extLst>
                    <a:ext uri="{9D8B030D-6E8A-4147-A177-3AD203B41FA5}">
                      <a16:colId xmlns:a16="http://schemas.microsoft.com/office/drawing/2014/main" val="3412402909"/>
                    </a:ext>
                  </a:extLst>
                </a:gridCol>
                <a:gridCol w="1795780">
                  <a:extLst>
                    <a:ext uri="{9D8B030D-6E8A-4147-A177-3AD203B41FA5}">
                      <a16:colId xmlns:a16="http://schemas.microsoft.com/office/drawing/2014/main" val="2365774612"/>
                    </a:ext>
                  </a:extLst>
                </a:gridCol>
                <a:gridCol w="1668780">
                  <a:extLst>
                    <a:ext uri="{9D8B030D-6E8A-4147-A177-3AD203B41FA5}">
                      <a16:colId xmlns:a16="http://schemas.microsoft.com/office/drawing/2014/main" val="1789291706"/>
                    </a:ext>
                  </a:extLst>
                </a:gridCol>
              </a:tblGrid>
              <a:tr h="321991">
                <a:tc>
                  <a:txBody>
                    <a:bodyPr/>
                    <a:lstStyle/>
                    <a:p>
                      <a:r>
                        <a:rPr lang="de-DE" sz="1600" noProof="0" dirty="0"/>
                        <a:t>Architektur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 err="1"/>
                        <a:t>Fehler</a:t>
                      </a:r>
                      <a:r>
                        <a:rPr lang="es-MX" sz="1600" dirty="0"/>
                        <a:t> (Pixel)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 err="1"/>
                        <a:t>Fehler</a:t>
                      </a:r>
                      <a:r>
                        <a:rPr lang="es-MX" sz="1600" dirty="0"/>
                        <a:t> (mm)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348891"/>
                  </a:ext>
                </a:extLst>
              </a:tr>
              <a:tr h="321991">
                <a:tc>
                  <a:txBody>
                    <a:bodyPr/>
                    <a:lstStyle/>
                    <a:p>
                      <a:r>
                        <a:rPr lang="es-MX" sz="1600" dirty="0"/>
                        <a:t>VGG19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1,764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0,077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213887"/>
                  </a:ext>
                </a:extLst>
              </a:tr>
              <a:tr h="321991">
                <a:tc>
                  <a:txBody>
                    <a:bodyPr/>
                    <a:lstStyle/>
                    <a:p>
                      <a:r>
                        <a:rPr lang="es-MX" sz="1600" dirty="0"/>
                        <a:t>MobileNetV3 </a:t>
                      </a:r>
                      <a:r>
                        <a:rPr lang="es-MX" sz="1600" dirty="0" err="1"/>
                        <a:t>large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1,924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0,084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423409"/>
                  </a:ext>
                </a:extLst>
              </a:tr>
              <a:tr h="321991">
                <a:tc>
                  <a:txBody>
                    <a:bodyPr/>
                    <a:lstStyle/>
                    <a:p>
                      <a:r>
                        <a:rPr lang="es-MX" sz="1600" dirty="0"/>
                        <a:t>ResNet101V2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1,988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0,086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331455"/>
                  </a:ext>
                </a:extLst>
              </a:tr>
              <a:tr h="321991">
                <a:tc>
                  <a:txBody>
                    <a:bodyPr/>
                    <a:lstStyle/>
                    <a:p>
                      <a:r>
                        <a:rPr lang="es-MX" sz="1600" dirty="0"/>
                        <a:t>ResNet50V2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2,045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0,089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788623"/>
                  </a:ext>
                </a:extLst>
              </a:tr>
              <a:tr h="321991">
                <a:tc>
                  <a:txBody>
                    <a:bodyPr/>
                    <a:lstStyle/>
                    <a:p>
                      <a:r>
                        <a:rPr lang="es-MX" sz="1600" dirty="0"/>
                        <a:t>VGG16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2,085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0,091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9351"/>
                  </a:ext>
                </a:extLst>
              </a:tr>
              <a:tr h="321991">
                <a:tc>
                  <a:txBody>
                    <a:bodyPr/>
                    <a:lstStyle/>
                    <a:p>
                      <a:r>
                        <a:rPr lang="es-MX" sz="1600" dirty="0"/>
                        <a:t>MobileNetV3 </a:t>
                      </a:r>
                      <a:r>
                        <a:rPr lang="es-MX" sz="1600" dirty="0" err="1"/>
                        <a:t>small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2,634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0,115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888507"/>
                  </a:ext>
                </a:extLst>
              </a:tr>
              <a:tr h="321991">
                <a:tc>
                  <a:txBody>
                    <a:bodyPr/>
                    <a:lstStyle/>
                    <a:p>
                      <a:r>
                        <a:rPr lang="es-MX" sz="1600" dirty="0" err="1"/>
                        <a:t>Xception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3,020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0,131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417058"/>
                  </a:ext>
                </a:extLst>
              </a:tr>
              <a:tr h="321991">
                <a:tc>
                  <a:txBody>
                    <a:bodyPr/>
                    <a:lstStyle/>
                    <a:p>
                      <a:r>
                        <a:rPr lang="es-MX" sz="1600" dirty="0" err="1"/>
                        <a:t>EfficientNet</a:t>
                      </a:r>
                      <a:r>
                        <a:rPr lang="es-MX" sz="1600" dirty="0"/>
                        <a:t> B2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3,242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0,141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358405"/>
                  </a:ext>
                </a:extLst>
              </a:tr>
              <a:tr h="321991">
                <a:tc>
                  <a:txBody>
                    <a:bodyPr/>
                    <a:lstStyle/>
                    <a:p>
                      <a:r>
                        <a:rPr lang="es-MX" sz="1600" dirty="0"/>
                        <a:t>Inception-ResNet-v2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3,311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0,144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068"/>
                  </a:ext>
                </a:extLst>
              </a:tr>
              <a:tr h="321991">
                <a:tc>
                  <a:txBody>
                    <a:bodyPr/>
                    <a:lstStyle/>
                    <a:p>
                      <a:r>
                        <a:rPr lang="es-MX" sz="1600" dirty="0" err="1"/>
                        <a:t>EfficientNet</a:t>
                      </a:r>
                      <a:r>
                        <a:rPr lang="es-MX" sz="1600" dirty="0"/>
                        <a:t> B1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4,206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0,183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288206"/>
                  </a:ext>
                </a:extLst>
              </a:tr>
              <a:tr h="321991">
                <a:tc>
                  <a:txBody>
                    <a:bodyPr/>
                    <a:lstStyle/>
                    <a:p>
                      <a:r>
                        <a:rPr lang="es-MX" sz="1600" dirty="0" err="1"/>
                        <a:t>EfficientNet</a:t>
                      </a:r>
                      <a:r>
                        <a:rPr lang="es-MX" sz="1600" dirty="0"/>
                        <a:t> B0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5,612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0,244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395084"/>
                  </a:ext>
                </a:extLst>
              </a:tr>
              <a:tr h="321991">
                <a:tc>
                  <a:txBody>
                    <a:bodyPr/>
                    <a:lstStyle/>
                    <a:p>
                      <a:r>
                        <a:rPr lang="es-MX" sz="1600" dirty="0"/>
                        <a:t>Inception-v4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6,840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0,297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411632"/>
                  </a:ext>
                </a:extLst>
              </a:tr>
              <a:tr h="321991">
                <a:tc>
                  <a:txBody>
                    <a:bodyPr/>
                    <a:lstStyle/>
                    <a:p>
                      <a:r>
                        <a:rPr lang="es-MX" sz="1600" dirty="0" err="1"/>
                        <a:t>AlexNet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11,167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0,486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141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6647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5C7874-1ED4-489F-8ED4-9F085EB61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 – Vergleichsfaktoren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724AFF2-108F-41C1-8B04-71683E71D7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54251" y="6454776"/>
            <a:ext cx="5857973" cy="360363"/>
          </a:xfrm>
        </p:spPr>
        <p:txBody>
          <a:bodyPr/>
          <a:lstStyle/>
          <a:p>
            <a:pPr>
              <a:defRPr/>
            </a:pPr>
            <a:r>
              <a:rPr lang="de-DE" altLang="de-DE" dirty="0"/>
              <a:t>Emilio Rivera – Bewertung und Vergleich verschiedener Arten faltender künstlicher neuronaler Netze hinsichtlich der automatisierten Fehlererkennung kardiovaskulärer Implantate basierend auf Kamerabildern und Deep Learning</a:t>
            </a:r>
          </a:p>
        </p:txBody>
      </p:sp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CEE8225C-35CE-4C93-877A-B742BE8EAA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9079045"/>
              </p:ext>
            </p:extLst>
          </p:nvPr>
        </p:nvGraphicFramePr>
        <p:xfrm>
          <a:off x="994088" y="1323063"/>
          <a:ext cx="10203823" cy="47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8532">
                  <a:extLst>
                    <a:ext uri="{9D8B030D-6E8A-4147-A177-3AD203B41FA5}">
                      <a16:colId xmlns:a16="http://schemas.microsoft.com/office/drawing/2014/main" val="2088577402"/>
                    </a:ext>
                  </a:extLst>
                </a:gridCol>
                <a:gridCol w="1619568">
                  <a:extLst>
                    <a:ext uri="{9D8B030D-6E8A-4147-A177-3AD203B41FA5}">
                      <a16:colId xmlns:a16="http://schemas.microsoft.com/office/drawing/2014/main" val="1027077764"/>
                    </a:ext>
                  </a:extLst>
                </a:gridCol>
                <a:gridCol w="1506855">
                  <a:extLst>
                    <a:ext uri="{9D8B030D-6E8A-4147-A177-3AD203B41FA5}">
                      <a16:colId xmlns:a16="http://schemas.microsoft.com/office/drawing/2014/main" val="3540575465"/>
                    </a:ext>
                  </a:extLst>
                </a:gridCol>
                <a:gridCol w="2620336">
                  <a:extLst>
                    <a:ext uri="{9D8B030D-6E8A-4147-A177-3AD203B41FA5}">
                      <a16:colId xmlns:a16="http://schemas.microsoft.com/office/drawing/2014/main" val="1638817085"/>
                    </a:ext>
                  </a:extLst>
                </a:gridCol>
                <a:gridCol w="2228532">
                  <a:extLst>
                    <a:ext uri="{9D8B030D-6E8A-4147-A177-3AD203B41FA5}">
                      <a16:colId xmlns:a16="http://schemas.microsoft.com/office/drawing/2014/main" val="2328096029"/>
                    </a:ext>
                  </a:extLst>
                </a:gridCol>
              </a:tblGrid>
              <a:tr h="336000">
                <a:tc>
                  <a:txBody>
                    <a:bodyPr/>
                    <a:lstStyle/>
                    <a:p>
                      <a:r>
                        <a:rPr lang="de-DE" sz="1600" noProof="0" dirty="0"/>
                        <a:t>Architektur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noProof="0" dirty="0"/>
                        <a:t>Fehler (Pixel)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noProof="0" dirty="0" err="1"/>
                        <a:t>Fehler</a:t>
                      </a:r>
                      <a:r>
                        <a:rPr lang="es-MX" sz="1600" noProof="0" dirty="0"/>
                        <a:t> (mm)</a:t>
                      </a:r>
                      <a:endParaRPr lang="de-DE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noProof="0" dirty="0"/>
                        <a:t>Rechenzeit pro Bild (</a:t>
                      </a:r>
                      <a:r>
                        <a:rPr lang="de-DE" sz="1600" noProof="0" dirty="0" err="1"/>
                        <a:t>ms</a:t>
                      </a:r>
                      <a:r>
                        <a:rPr lang="de-DE" sz="1600" noProof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noProof="0" dirty="0"/>
                        <a:t>Trainingsdauer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418835"/>
                  </a:ext>
                </a:extLst>
              </a:tr>
              <a:tr h="336000">
                <a:tc>
                  <a:txBody>
                    <a:bodyPr/>
                    <a:lstStyle/>
                    <a:p>
                      <a:r>
                        <a:rPr lang="es-MX" sz="1600" dirty="0"/>
                        <a:t>VGG19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1,764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0,077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18,9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15h 48m 28s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060467"/>
                  </a:ext>
                </a:extLst>
              </a:tr>
              <a:tr h="336000">
                <a:tc>
                  <a:txBody>
                    <a:bodyPr/>
                    <a:lstStyle/>
                    <a:p>
                      <a:r>
                        <a:rPr lang="es-MX" sz="1600" dirty="0"/>
                        <a:t>MobileNetV3 </a:t>
                      </a:r>
                      <a:r>
                        <a:rPr lang="es-MX" sz="1600" dirty="0" err="1"/>
                        <a:t>large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1,924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0,084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8,2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14h 5m 24s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561290"/>
                  </a:ext>
                </a:extLst>
              </a:tr>
              <a:tr h="336000">
                <a:tc>
                  <a:txBody>
                    <a:bodyPr/>
                    <a:lstStyle/>
                    <a:p>
                      <a:r>
                        <a:rPr lang="es-MX" sz="1600" dirty="0"/>
                        <a:t>ResNet101V2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1,988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0,086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19,3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18h 15m 18s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838061"/>
                  </a:ext>
                </a:extLst>
              </a:tr>
              <a:tr h="336000">
                <a:tc>
                  <a:txBody>
                    <a:bodyPr/>
                    <a:lstStyle/>
                    <a:p>
                      <a:r>
                        <a:rPr lang="es-MX" sz="1600" dirty="0"/>
                        <a:t>ResNet50V2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2,045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0,089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11,9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13h 24m 31s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975122"/>
                  </a:ext>
                </a:extLst>
              </a:tr>
              <a:tr h="336000">
                <a:tc>
                  <a:txBody>
                    <a:bodyPr/>
                    <a:lstStyle/>
                    <a:p>
                      <a:r>
                        <a:rPr lang="es-MX" sz="1600" dirty="0"/>
                        <a:t>VGG16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2,085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0,091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16,2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8h 40m 55s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937232"/>
                  </a:ext>
                </a:extLst>
              </a:tr>
              <a:tr h="336000">
                <a:tc>
                  <a:txBody>
                    <a:bodyPr/>
                    <a:lstStyle/>
                    <a:p>
                      <a:r>
                        <a:rPr lang="es-MX" sz="1600" dirty="0"/>
                        <a:t>MobileNetV3 </a:t>
                      </a:r>
                      <a:r>
                        <a:rPr lang="es-MX" sz="1600" dirty="0" err="1"/>
                        <a:t>small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600" dirty="0"/>
                        <a:t>2,634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600" dirty="0"/>
                        <a:t>0,115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600" dirty="0"/>
                        <a:t>7,6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22h 4m 32s 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211235"/>
                  </a:ext>
                </a:extLst>
              </a:tr>
              <a:tr h="336000">
                <a:tc>
                  <a:txBody>
                    <a:bodyPr/>
                    <a:lstStyle/>
                    <a:p>
                      <a:r>
                        <a:rPr lang="es-MX" sz="1600" dirty="0" err="1"/>
                        <a:t>Xception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3,020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0,131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12,2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12h 30m 33s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291930"/>
                  </a:ext>
                </a:extLst>
              </a:tr>
              <a:tr h="336000">
                <a:tc>
                  <a:txBody>
                    <a:bodyPr/>
                    <a:lstStyle/>
                    <a:p>
                      <a:r>
                        <a:rPr lang="es-MX" sz="1600" dirty="0" err="1"/>
                        <a:t>EfficientNet</a:t>
                      </a:r>
                      <a:r>
                        <a:rPr lang="es-MX" sz="1600" dirty="0"/>
                        <a:t> B2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3,242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0,141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12,3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16h 56m 49s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843192"/>
                  </a:ext>
                </a:extLst>
              </a:tr>
              <a:tr h="336000">
                <a:tc>
                  <a:txBody>
                    <a:bodyPr/>
                    <a:lstStyle/>
                    <a:p>
                      <a:r>
                        <a:rPr lang="es-MX" sz="1600" dirty="0"/>
                        <a:t>Inception-ResNet-v2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3,311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0,144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26,6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20h 32m 46s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746040"/>
                  </a:ext>
                </a:extLst>
              </a:tr>
              <a:tr h="336000">
                <a:tc>
                  <a:txBody>
                    <a:bodyPr/>
                    <a:lstStyle/>
                    <a:p>
                      <a:r>
                        <a:rPr lang="es-MX" sz="1600" dirty="0" err="1"/>
                        <a:t>EfficientNet</a:t>
                      </a:r>
                      <a:r>
                        <a:rPr lang="es-MX" sz="1600" dirty="0"/>
                        <a:t> B1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4,206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0,183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11,9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10h 52m 11s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175048"/>
                  </a:ext>
                </a:extLst>
              </a:tr>
              <a:tr h="336000">
                <a:tc>
                  <a:txBody>
                    <a:bodyPr/>
                    <a:lstStyle/>
                    <a:p>
                      <a:r>
                        <a:rPr lang="es-MX" sz="1600" dirty="0" err="1"/>
                        <a:t>EfficientNet</a:t>
                      </a:r>
                      <a:r>
                        <a:rPr lang="es-MX" sz="1600" dirty="0"/>
                        <a:t> B0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5,612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0,244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9,6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7h 26m 50s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756691"/>
                  </a:ext>
                </a:extLst>
              </a:tr>
              <a:tr h="336000">
                <a:tc>
                  <a:txBody>
                    <a:bodyPr/>
                    <a:lstStyle/>
                    <a:p>
                      <a:r>
                        <a:rPr lang="es-MX" sz="1600" dirty="0"/>
                        <a:t>Inception-v4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6,840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0,297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20,6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12h 7m 27s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603562"/>
                  </a:ext>
                </a:extLst>
              </a:tr>
              <a:tr h="336000">
                <a:tc>
                  <a:txBody>
                    <a:bodyPr/>
                    <a:lstStyle/>
                    <a:p>
                      <a:r>
                        <a:rPr lang="es-MX" sz="1600" dirty="0" err="1"/>
                        <a:t>AlexNet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11,167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0,486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6,6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4h 55m 54s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241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9683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0992-A291-48E3-A1E9-E75BB194E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Verweise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E2E50D-930C-4478-8BE5-71725BD38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[1]: </a:t>
            </a:r>
            <a:r>
              <a:rPr lang="es-MX" sz="2400" kern="0" dirty="0"/>
              <a:t>https://www.destatis.de/DE/Themen/Gesellschaft-Umwelt/Gesundheit/Todesursachen/Tabellen/sterbefaelle-herz-kreislauf-erkrankungen-insgesamt.html (</a:t>
            </a:r>
            <a:r>
              <a:rPr lang="es-MX" sz="2400" kern="0" dirty="0" err="1"/>
              <a:t>Abgerufen</a:t>
            </a:r>
            <a:r>
              <a:rPr lang="es-MX" sz="2400" kern="0" dirty="0"/>
              <a:t> am: 05.03.2021, 10:46)</a:t>
            </a:r>
          </a:p>
          <a:p>
            <a:r>
              <a:rPr lang="de-DE" dirty="0"/>
              <a:t>[2]:</a:t>
            </a:r>
            <a:r>
              <a:rPr lang="es-MX" dirty="0"/>
              <a:t>https://www.destatis.de/DE/Presse/Pressemitteilungen/Grafiken/Gesundheit/2021/_Statisch/20210203-sterbefaelle-2019.png?__blob=poster</a:t>
            </a:r>
            <a:r>
              <a:rPr lang="es-MX" sz="2400" kern="0" dirty="0"/>
              <a:t> (</a:t>
            </a:r>
            <a:r>
              <a:rPr lang="es-MX" sz="2400" kern="0" dirty="0" err="1"/>
              <a:t>Abgerufen</a:t>
            </a:r>
            <a:r>
              <a:rPr lang="es-MX" sz="2400" kern="0" dirty="0"/>
              <a:t> am: 14.04.2021, 20:57)</a:t>
            </a:r>
          </a:p>
          <a:p>
            <a:r>
              <a:rPr lang="es-MX" dirty="0"/>
              <a:t>[3]: Stents4Tomorrow, Project </a:t>
            </a:r>
            <a:r>
              <a:rPr lang="es-MX" dirty="0" err="1"/>
              <a:t>coordinator</a:t>
            </a:r>
            <a:r>
              <a:rPr lang="es-MX" dirty="0"/>
              <a:t>: Marc </a:t>
            </a:r>
            <a:r>
              <a:rPr lang="es-MX" dirty="0" err="1"/>
              <a:t>Bräuner</a:t>
            </a:r>
            <a:r>
              <a:rPr lang="es-MX" dirty="0"/>
              <a:t>, ADMEDES </a:t>
            </a:r>
            <a:r>
              <a:rPr lang="es-MX" dirty="0" err="1"/>
              <a:t>GmbH</a:t>
            </a:r>
            <a:endParaRPr lang="es-MX" dirty="0"/>
          </a:p>
          <a:p>
            <a:r>
              <a:rPr lang="es-MX" kern="0" dirty="0"/>
              <a:t>[4]: </a:t>
            </a:r>
            <a:r>
              <a:rPr lang="de-DE" dirty="0" err="1"/>
              <a:t>Rikiya</a:t>
            </a:r>
            <a:r>
              <a:rPr lang="de-DE" dirty="0"/>
              <a:t> Yamashita; </a:t>
            </a:r>
            <a:r>
              <a:rPr lang="de-DE" dirty="0" err="1"/>
              <a:t>Mizuho</a:t>
            </a:r>
            <a:r>
              <a:rPr lang="de-DE" dirty="0"/>
              <a:t> </a:t>
            </a:r>
            <a:r>
              <a:rPr lang="de-DE" dirty="0" err="1"/>
              <a:t>Nishio</a:t>
            </a:r>
            <a:r>
              <a:rPr lang="de-DE" dirty="0"/>
              <a:t>; Richard </a:t>
            </a:r>
            <a:r>
              <a:rPr lang="de-DE" dirty="0" err="1"/>
              <a:t>Kinh</a:t>
            </a:r>
            <a:r>
              <a:rPr lang="de-DE" dirty="0"/>
              <a:t> Gian Do; </a:t>
            </a:r>
            <a:r>
              <a:rPr lang="de-DE" dirty="0" err="1"/>
              <a:t>Kaori</a:t>
            </a:r>
            <a:r>
              <a:rPr lang="de-DE" dirty="0"/>
              <a:t> </a:t>
            </a:r>
            <a:r>
              <a:rPr lang="de-DE" dirty="0" err="1"/>
              <a:t>Togashi</a:t>
            </a:r>
            <a:r>
              <a:rPr lang="de-DE" dirty="0"/>
              <a:t>.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: </a:t>
            </a:r>
            <a:r>
              <a:rPr lang="de-DE" dirty="0" err="1"/>
              <a:t>ann</a:t>
            </a:r>
            <a:r>
              <a:rPr lang="de-DE" dirty="0"/>
              <a:t> </a:t>
            </a:r>
            <a:r>
              <a:rPr lang="de-DE" dirty="0" err="1"/>
              <a:t>overview</a:t>
            </a:r>
            <a:r>
              <a:rPr lang="de-DE" dirty="0"/>
              <a:t> and </a:t>
            </a:r>
            <a:r>
              <a:rPr lang="de-DE" dirty="0" err="1"/>
              <a:t>application</a:t>
            </a:r>
            <a:r>
              <a:rPr lang="de-DE" dirty="0"/>
              <a:t> in </a:t>
            </a:r>
            <a:r>
              <a:rPr lang="de-DE" dirty="0" err="1"/>
              <a:t>radiology</a:t>
            </a:r>
            <a:r>
              <a:rPr lang="de-DE" dirty="0"/>
              <a:t>. </a:t>
            </a:r>
            <a:r>
              <a:rPr lang="de-DE" dirty="0" err="1"/>
              <a:t>Insights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Imaging, 9:611–629, 2018</a:t>
            </a:r>
          </a:p>
          <a:p>
            <a:r>
              <a:rPr lang="es-MX" kern="0" dirty="0"/>
              <a:t>[5]: https://github.com/ayoolaolafenwa/PixelLib (</a:t>
            </a:r>
            <a:r>
              <a:rPr lang="es-MX" kern="0" dirty="0" err="1"/>
              <a:t>Abgerufen</a:t>
            </a:r>
            <a:r>
              <a:rPr lang="es-MX" kern="0" dirty="0"/>
              <a:t> am: 17.04.2021, 20:07)</a:t>
            </a:r>
          </a:p>
          <a:p>
            <a:endParaRPr lang="es-MX" sz="2400" kern="0" dirty="0"/>
          </a:p>
          <a:p>
            <a:endParaRPr lang="es-MX" sz="2400" kern="0" dirty="0"/>
          </a:p>
          <a:p>
            <a:endParaRPr lang="de-DE" sz="2400" kern="0" dirty="0"/>
          </a:p>
          <a:p>
            <a:endParaRPr lang="de-DE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5D3999F-94E2-4E61-B73E-D55C605972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54251" y="6454776"/>
            <a:ext cx="5857973" cy="360363"/>
          </a:xfrm>
        </p:spPr>
        <p:txBody>
          <a:bodyPr/>
          <a:lstStyle/>
          <a:p>
            <a:pPr>
              <a:defRPr/>
            </a:pPr>
            <a:r>
              <a:rPr lang="de-DE" altLang="de-DE" dirty="0"/>
              <a:t>Emilio Rivera – Bewertung und Vergleich verschiedener Arten faltender künstlicher neuronaler Netze hinsichtlich der automatisierten Fehlererkennung kardiovaskulärer Implantate basierend auf Kamerabildern und Deep Learning</a:t>
            </a:r>
          </a:p>
        </p:txBody>
      </p:sp>
    </p:spTree>
    <p:extLst>
      <p:ext uri="{BB962C8B-B14F-4D97-AF65-F5344CB8AC3E}">
        <p14:creationId xmlns:p14="http://schemas.microsoft.com/office/powerpoint/2010/main" val="3766614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B137B90-D70A-4EF0-91AE-3B6144C40C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54" t="7249"/>
          <a:stretch/>
        </p:blipFill>
        <p:spPr>
          <a:xfrm>
            <a:off x="7097702" y="3717033"/>
            <a:ext cx="4670833" cy="223586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F5F9E5-CB02-4EC2-8EEC-6F3E2905E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9368F4-9C31-4A30-A912-E3D9EACCD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195.690 Todesfälle in 2019 an einer Herzerkrankung [1]</a:t>
            </a:r>
          </a:p>
          <a:p>
            <a:r>
              <a:rPr lang="de-DE" dirty="0"/>
              <a:t>Stents vermeiden eine Verstopfung bzw. ein Zusammenfallen von Gefäßen</a:t>
            </a:r>
          </a:p>
          <a:p>
            <a:r>
              <a:rPr lang="de-DE" dirty="0"/>
              <a:t>Visuelle Inspektion durch Menschen</a:t>
            </a:r>
          </a:p>
          <a:p>
            <a:pPr lvl="1"/>
            <a:r>
              <a:rPr lang="de-DE" dirty="0"/>
              <a:t>Zeitaufwendig</a:t>
            </a:r>
          </a:p>
          <a:p>
            <a:pPr lvl="1"/>
            <a:r>
              <a:rPr lang="de-DE" dirty="0"/>
              <a:t>Fehleranfällig</a:t>
            </a:r>
          </a:p>
          <a:p>
            <a:r>
              <a:rPr lang="de-DE" dirty="0"/>
              <a:t>Automatisierung des Prozesses</a:t>
            </a:r>
          </a:p>
          <a:p>
            <a:pPr lvl="1"/>
            <a:r>
              <a:rPr lang="de-DE" dirty="0"/>
              <a:t>Niedrigere Kosten und Materialverbrauch</a:t>
            </a:r>
          </a:p>
          <a:p>
            <a:pPr lvl="1"/>
            <a:r>
              <a:rPr lang="de-DE" dirty="0"/>
              <a:t>Qualitätssicherung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4630D12-450A-4A5A-BD4D-EBA223EA7A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54251" y="6454776"/>
            <a:ext cx="5857973" cy="360363"/>
          </a:xfrm>
        </p:spPr>
        <p:txBody>
          <a:bodyPr/>
          <a:lstStyle/>
          <a:p>
            <a:pPr>
              <a:defRPr/>
            </a:pPr>
            <a:r>
              <a:rPr lang="de-DE" altLang="de-DE" dirty="0"/>
              <a:t>Emilio Rivera – Bewertung und Vergleich verschiedener Arten faltender künstlicher neuronaler Netze hinsichtlich der automatisierten Fehlererkennung kardiovaskulärer Implantate basierend auf Kamerabildern und Deep Learning</a:t>
            </a:r>
          </a:p>
          <a:p>
            <a:pPr>
              <a:defRPr/>
            </a:pPr>
            <a:endParaRPr lang="de-DE" altLang="de-DE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DC3FAA52-E1A0-415C-8974-BECBC1C107BC}"/>
              </a:ext>
            </a:extLst>
          </p:cNvPr>
          <p:cNvSpPr txBox="1">
            <a:spLocks/>
          </p:cNvSpPr>
          <p:nvPr/>
        </p:nvSpPr>
        <p:spPr bwMode="auto">
          <a:xfrm>
            <a:off x="9073254" y="6012337"/>
            <a:ext cx="1326827" cy="26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de-DE" sz="900" kern="0" dirty="0"/>
              <a:t>Bild entnommen aus [2]</a:t>
            </a:r>
          </a:p>
        </p:txBody>
      </p:sp>
    </p:spTree>
    <p:extLst>
      <p:ext uri="{BB962C8B-B14F-4D97-AF65-F5344CB8AC3E}">
        <p14:creationId xmlns:p14="http://schemas.microsoft.com/office/powerpoint/2010/main" val="1005413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50373D-2E78-4A40-954A-120C02E99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Stents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10A80F-7615-44DE-AC00-C88F35674E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2400" dirty="0"/>
              <a:t>Herstellung</a:t>
            </a:r>
          </a:p>
          <a:p>
            <a:pPr lvl="1"/>
            <a:r>
              <a:rPr lang="de-DE" sz="2000" dirty="0"/>
              <a:t>Drehender Ring mit Klöppeln</a:t>
            </a:r>
          </a:p>
          <a:p>
            <a:pPr lvl="1"/>
            <a:r>
              <a:rPr lang="de-DE" sz="2000" dirty="0"/>
              <a:t>Klöppel drehen sich entgegengesetzt</a:t>
            </a:r>
            <a:endParaRPr lang="de-DE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F5FD0C6-A309-4144-960F-264E1A01009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sz="2400" dirty="0"/>
              <a:t>Merkmale:</a:t>
            </a:r>
          </a:p>
          <a:p>
            <a:pPr lvl="1"/>
            <a:r>
              <a:rPr lang="de-DE" sz="2000" dirty="0"/>
              <a:t>Flechtwinkel</a:t>
            </a:r>
          </a:p>
          <a:p>
            <a:pPr lvl="1"/>
            <a:r>
              <a:rPr lang="de-DE" sz="2000" dirty="0"/>
              <a:t>Picklänge</a:t>
            </a:r>
            <a:endParaRPr lang="de-DE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F7F82FE-7292-4E92-9830-5B817C2022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54251" y="6454776"/>
            <a:ext cx="5857973" cy="360363"/>
          </a:xfrm>
        </p:spPr>
        <p:txBody>
          <a:bodyPr/>
          <a:lstStyle/>
          <a:p>
            <a:pPr>
              <a:defRPr/>
            </a:pPr>
            <a:r>
              <a:rPr lang="de-DE" altLang="de-DE" dirty="0"/>
              <a:t>Emilio Rivera – Bewertung und Vergleich verschiedener Arten faltender künstlicher neuronaler Netze hinsichtlich der automatisierten Fehlererkennung kardiovaskulärer Implantate basierend auf Kamerabildern und Deep Learning</a:t>
            </a:r>
          </a:p>
        </p:txBody>
      </p:sp>
      <p:pic>
        <p:nvPicPr>
          <p:cNvPr id="6" name="Imagen 5" descr="Imagen que contiene interior, tabla, mostrador, pequeño&#10;&#10;Descripción generada automáticamente">
            <a:extLst>
              <a:ext uri="{FF2B5EF4-FFF2-40B4-BE49-F238E27FC236}">
                <a16:creationId xmlns:a16="http://schemas.microsoft.com/office/drawing/2014/main" id="{FEF97E80-5FFC-43A9-B99E-09FDAB1D6B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70" y="2564904"/>
            <a:ext cx="2644945" cy="3526594"/>
          </a:xfrm>
          <a:prstGeom prst="rect">
            <a:avLst/>
          </a:prstGeom>
        </p:spPr>
      </p:pic>
      <p:grpSp>
        <p:nvGrpSpPr>
          <p:cNvPr id="26" name="Grupo 25">
            <a:extLst>
              <a:ext uri="{FF2B5EF4-FFF2-40B4-BE49-F238E27FC236}">
                <a16:creationId xmlns:a16="http://schemas.microsoft.com/office/drawing/2014/main" id="{3917B676-A7E1-45DC-9928-6521D73D3DAC}"/>
              </a:ext>
            </a:extLst>
          </p:cNvPr>
          <p:cNvGrpSpPr/>
          <p:nvPr/>
        </p:nvGrpSpPr>
        <p:grpSpPr>
          <a:xfrm>
            <a:off x="6195484" y="3294786"/>
            <a:ext cx="5393865" cy="2798039"/>
            <a:chOff x="6195484" y="3294786"/>
            <a:chExt cx="5393865" cy="2798039"/>
          </a:xfrm>
        </p:grpSpPr>
        <p:pic>
          <p:nvPicPr>
            <p:cNvPr id="7" name="Imagen 6" descr="Imagen que contiene interior, pequeño, taza, tabla&#10;&#10;Descripción generada automáticamente">
              <a:extLst>
                <a:ext uri="{FF2B5EF4-FFF2-40B4-BE49-F238E27FC236}">
                  <a16:creationId xmlns:a16="http://schemas.microsoft.com/office/drawing/2014/main" id="{F526A162-5209-48A8-B639-4669EC1837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77" r="9220"/>
            <a:stretch/>
          </p:blipFill>
          <p:spPr>
            <a:xfrm>
              <a:off x="6195484" y="3294786"/>
              <a:ext cx="3340738" cy="2798039"/>
            </a:xfrm>
            <a:prstGeom prst="rect">
              <a:avLst/>
            </a:prstGeom>
          </p:spPr>
        </p:pic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2864256C-06CF-434E-A45F-1742C35D7F78}"/>
                </a:ext>
              </a:extLst>
            </p:cNvPr>
            <p:cNvGrpSpPr/>
            <p:nvPr/>
          </p:nvGrpSpPr>
          <p:grpSpPr>
            <a:xfrm>
              <a:off x="10329349" y="4831497"/>
              <a:ext cx="1260000" cy="1260000"/>
              <a:chOff x="3071667" y="1001412"/>
              <a:chExt cx="5160284" cy="5149553"/>
            </a:xfrm>
          </p:grpSpPr>
          <p:pic>
            <p:nvPicPr>
              <p:cNvPr id="9" name="Imagen 8" descr="Imagen que contiene interior, edificio, pequeño, piso&#10;&#10;Descripción generada automáticamente">
                <a:extLst>
                  <a:ext uri="{FF2B5EF4-FFF2-40B4-BE49-F238E27FC236}">
                    <a16:creationId xmlns:a16="http://schemas.microsoft.com/office/drawing/2014/main" id="{6F8160CF-B0ED-4E97-B939-C63886BD45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40" t="32283" r="19626" b="924"/>
              <a:stretch/>
            </p:blipFill>
            <p:spPr>
              <a:xfrm>
                <a:off x="3071667" y="1001412"/>
                <a:ext cx="5160284" cy="5149553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cxnSp>
            <p:nvCxnSpPr>
              <p:cNvPr id="10" name="Conector recto de flecha 9">
                <a:extLst>
                  <a:ext uri="{FF2B5EF4-FFF2-40B4-BE49-F238E27FC236}">
                    <a16:creationId xmlns:a16="http://schemas.microsoft.com/office/drawing/2014/main" id="{49305EF2-921E-4D58-9EB9-12434B6CBF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9936" y="2204864"/>
                <a:ext cx="72008" cy="324036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arrow"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0035D08C-4F7B-496F-A76E-E346EB750086}"/>
                </a:ext>
              </a:extLst>
            </p:cNvPr>
            <p:cNvGrpSpPr/>
            <p:nvPr/>
          </p:nvGrpSpPr>
          <p:grpSpPr>
            <a:xfrm>
              <a:off x="10329349" y="3294786"/>
              <a:ext cx="1260000" cy="1260000"/>
              <a:chOff x="7105378" y="1222228"/>
              <a:chExt cx="4583036" cy="4583036"/>
            </a:xfrm>
          </p:grpSpPr>
          <p:pic>
            <p:nvPicPr>
              <p:cNvPr id="12" name="Imagen 11" descr="Imagen que contiene interior, edificio, pequeño, piso&#10;&#10;Descripción generada automáticamente">
                <a:extLst>
                  <a:ext uri="{FF2B5EF4-FFF2-40B4-BE49-F238E27FC236}">
                    <a16:creationId xmlns:a16="http://schemas.microsoft.com/office/drawing/2014/main" id="{0782A5DD-6DE7-4ED9-BCC5-9B0F9E63D7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05378" y="1222228"/>
                <a:ext cx="4583036" cy="4583036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13" name="Arco 12">
                <a:extLst>
                  <a:ext uri="{FF2B5EF4-FFF2-40B4-BE49-F238E27FC236}">
                    <a16:creationId xmlns:a16="http://schemas.microsoft.com/office/drawing/2014/main" id="{6ED1A2C7-7FC8-40AF-BAFB-EDB51AFC76E4}"/>
                  </a:ext>
                </a:extLst>
              </p:cNvPr>
              <p:cNvSpPr/>
              <p:nvPr/>
            </p:nvSpPr>
            <p:spPr>
              <a:xfrm rot="20302013">
                <a:off x="8948179" y="4196621"/>
                <a:ext cx="1260000" cy="1260000"/>
              </a:xfrm>
              <a:prstGeom prst="arc">
                <a:avLst>
                  <a:gd name="adj1" fmla="val 1303657"/>
                  <a:gd name="adj2" fmla="val 8987156"/>
                </a:avLst>
              </a:prstGeom>
              <a:ln w="57150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" name="Conector recto 13">
                <a:extLst>
                  <a:ext uri="{FF2B5EF4-FFF2-40B4-BE49-F238E27FC236}">
                    <a16:creationId xmlns:a16="http://schemas.microsoft.com/office/drawing/2014/main" id="{F70ABCF3-B4A2-4278-B849-1A6B3CC921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192344" y="3284984"/>
                <a:ext cx="1656184" cy="2520280"/>
              </a:xfrm>
              <a:prstGeom prst="line">
                <a:avLst/>
              </a:prstGeom>
              <a:ln w="57150"/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14">
                <a:extLst>
                  <a:ext uri="{FF2B5EF4-FFF2-40B4-BE49-F238E27FC236}">
                    <a16:creationId xmlns:a16="http://schemas.microsoft.com/office/drawing/2014/main" id="{24AA99D4-5B70-4D85-BB21-AE9C755CFC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92344" y="1222228"/>
                <a:ext cx="0" cy="4583036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236D6CF-DC39-485F-A82C-2FC0B8AFD9A2}"/>
                </a:ext>
              </a:extLst>
            </p:cNvPr>
            <p:cNvSpPr/>
            <p:nvPr/>
          </p:nvSpPr>
          <p:spPr>
            <a:xfrm>
              <a:off x="7294091" y="4351805"/>
              <a:ext cx="684000" cy="684000"/>
            </a:xfrm>
            <a:prstGeom prst="rect">
              <a:avLst/>
            </a:prstGeom>
            <a:noFill/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07585078-2B8F-42ED-A58F-E735B3BA41C5}"/>
                </a:ext>
              </a:extLst>
            </p:cNvPr>
            <p:cNvCxnSpPr/>
            <p:nvPr/>
          </p:nvCxnSpPr>
          <p:spPr>
            <a:xfrm flipV="1">
              <a:off x="7978091" y="3294786"/>
              <a:ext cx="2351258" cy="1057019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E4C4F4FA-4041-4A3D-BB0B-8B3FEBFC5C2D}"/>
                </a:ext>
              </a:extLst>
            </p:cNvPr>
            <p:cNvCxnSpPr/>
            <p:nvPr/>
          </p:nvCxnSpPr>
          <p:spPr>
            <a:xfrm flipV="1">
              <a:off x="7978091" y="4554786"/>
              <a:ext cx="2350911" cy="481019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BC4B20AE-EB68-40EC-87CE-E310E997EE2E}"/>
                </a:ext>
              </a:extLst>
            </p:cNvPr>
            <p:cNvCxnSpPr/>
            <p:nvPr/>
          </p:nvCxnSpPr>
          <p:spPr>
            <a:xfrm>
              <a:off x="7978091" y="4350477"/>
              <a:ext cx="2351257" cy="492309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3A50D723-C619-4F0F-9C9A-480474D7DB08}"/>
                </a:ext>
              </a:extLst>
            </p:cNvPr>
            <p:cNvCxnSpPr/>
            <p:nvPr/>
          </p:nvCxnSpPr>
          <p:spPr>
            <a:xfrm>
              <a:off x="7978091" y="5035805"/>
              <a:ext cx="2350911" cy="1055692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6180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75924F-0D80-4084-B4D5-C2E44BCED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Zielsetzung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C62AA2-96C3-43C3-8DAF-E9704D871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Überprüfung der Stent-Geometrie anhand der Picklänge basierend auf Kamerabildern</a:t>
            </a:r>
          </a:p>
          <a:p>
            <a:pPr lvl="1"/>
            <a:r>
              <a:rPr lang="de-DE" dirty="0"/>
              <a:t>Geeignete Bildvorverarbeitung</a:t>
            </a:r>
          </a:p>
          <a:p>
            <a:pPr lvl="1"/>
            <a:r>
              <a:rPr lang="de-DE" dirty="0"/>
              <a:t>Implementierung der faltenden künstlichen neuronalen Netze</a:t>
            </a:r>
          </a:p>
          <a:p>
            <a:pPr lvl="1"/>
            <a:r>
              <a:rPr lang="de-DE" dirty="0"/>
              <a:t>Evaluierung der Netze</a:t>
            </a:r>
          </a:p>
          <a:p>
            <a:pPr lvl="1"/>
            <a:r>
              <a:rPr lang="de-DE" dirty="0"/>
              <a:t>Vergleich</a:t>
            </a:r>
          </a:p>
          <a:p>
            <a:pPr lvl="1"/>
            <a:r>
              <a:rPr lang="de-DE" dirty="0"/>
              <a:t>Abschließende Fehlerlokalisierung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499D187-0C3E-4158-936C-A3CC6D6F37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54251" y="6454776"/>
            <a:ext cx="5857973" cy="360363"/>
          </a:xfrm>
        </p:spPr>
        <p:txBody>
          <a:bodyPr/>
          <a:lstStyle/>
          <a:p>
            <a:pPr>
              <a:defRPr/>
            </a:pPr>
            <a:r>
              <a:rPr lang="de-DE" altLang="de-DE" dirty="0"/>
              <a:t>Emilio Rivera – Bewertung und Vergleich verschiedener Arten faltender künstlicher neuronaler Netze hinsichtlich der automatisierten Fehlererkennung kardiovaskulärer Implantate basierend auf Kamerabildern und Deep Learning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870823FD-A32D-480E-ABF5-829B3D455936}"/>
              </a:ext>
            </a:extLst>
          </p:cNvPr>
          <p:cNvGrpSpPr/>
          <p:nvPr/>
        </p:nvGrpSpPr>
        <p:grpSpPr>
          <a:xfrm>
            <a:off x="9143938" y="3501288"/>
            <a:ext cx="2520000" cy="2520000"/>
            <a:chOff x="3071668" y="1001412"/>
            <a:chExt cx="5160286" cy="5149553"/>
          </a:xfrm>
        </p:grpSpPr>
        <p:pic>
          <p:nvPicPr>
            <p:cNvPr id="19" name="Imagen 18" descr="Imagen que contiene interior, edificio, pequeño, piso&#10;&#10;Descripción generada automáticamente">
              <a:extLst>
                <a:ext uri="{FF2B5EF4-FFF2-40B4-BE49-F238E27FC236}">
                  <a16:creationId xmlns:a16="http://schemas.microsoft.com/office/drawing/2014/main" id="{8E5306AA-6DB3-4B6A-89A8-B245CBAC2F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40" t="32283" r="19626" b="924"/>
            <a:stretch/>
          </p:blipFill>
          <p:spPr>
            <a:xfrm>
              <a:off x="3071668" y="1001412"/>
              <a:ext cx="5160286" cy="5149553"/>
            </a:xfrm>
            <a:prstGeom prst="rect">
              <a:avLst/>
            </a:prstGeom>
          </p:spPr>
        </p:pic>
        <p:cxnSp>
          <p:nvCxnSpPr>
            <p:cNvPr id="20" name="Conector recto de flecha 19">
              <a:extLst>
                <a:ext uri="{FF2B5EF4-FFF2-40B4-BE49-F238E27FC236}">
                  <a16:creationId xmlns:a16="http://schemas.microsoft.com/office/drawing/2014/main" id="{9E926953-97AB-4948-9970-123869112853}"/>
                </a:ext>
              </a:extLst>
            </p:cNvPr>
            <p:cNvCxnSpPr>
              <a:cxnSpLocks/>
            </p:cNvCxnSpPr>
            <p:nvPr/>
          </p:nvCxnSpPr>
          <p:spPr>
            <a:xfrm>
              <a:off x="5519936" y="2204864"/>
              <a:ext cx="72008" cy="324036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Marcador de contenido 2">
            <a:extLst>
              <a:ext uri="{FF2B5EF4-FFF2-40B4-BE49-F238E27FC236}">
                <a16:creationId xmlns:a16="http://schemas.microsoft.com/office/drawing/2014/main" id="{106CB6D7-D958-439B-B6D2-DE7DBD9A5E6C}"/>
              </a:ext>
            </a:extLst>
          </p:cNvPr>
          <p:cNvSpPr txBox="1">
            <a:spLocks/>
          </p:cNvSpPr>
          <p:nvPr/>
        </p:nvSpPr>
        <p:spPr bwMode="auto">
          <a:xfrm>
            <a:off x="9408696" y="6096571"/>
            <a:ext cx="1857217" cy="189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de-DE" sz="900" kern="0" dirty="0"/>
              <a:t>Ursprüngliches Bild aus [3]</a:t>
            </a:r>
          </a:p>
        </p:txBody>
      </p:sp>
    </p:spTree>
    <p:extLst>
      <p:ext uri="{BB962C8B-B14F-4D97-AF65-F5344CB8AC3E}">
        <p14:creationId xmlns:p14="http://schemas.microsoft.com/office/powerpoint/2010/main" val="2617701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D3EBC7-92CF-43F4-B9AB-C4A416FDF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Faltende neuronale Netze (CNNs)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CC7889-8003-4D35-BAD0-962B43568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Vorwärtsgekoppelte Netzwerkarchitekturen</a:t>
            </a:r>
          </a:p>
          <a:p>
            <a:r>
              <a:rPr lang="de-DE" dirty="0">
                <a:sym typeface="Wingdings" panose="05000000000000000000" pitchFamily="2" charset="2"/>
              </a:rPr>
              <a:t>Besonders für Bilderanalyse geeignet</a:t>
            </a:r>
          </a:p>
          <a:p>
            <a:r>
              <a:rPr lang="de-DE" dirty="0" err="1">
                <a:sym typeface="Wingdings" panose="05000000000000000000" pitchFamily="2" charset="2"/>
              </a:rPr>
              <a:t>Convolutional</a:t>
            </a:r>
            <a:r>
              <a:rPr lang="de-DE" dirty="0">
                <a:sym typeface="Wingdings" panose="05000000000000000000" pitchFamily="2" charset="2"/>
              </a:rPr>
              <a:t> Layer  Faltungsoperation</a:t>
            </a:r>
          </a:p>
          <a:p>
            <a:r>
              <a:rPr lang="de-DE" dirty="0">
                <a:sym typeface="Wingdings" panose="05000000000000000000" pitchFamily="2" charset="2"/>
              </a:rPr>
              <a:t>Pooling Layer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Max Pooling, Average Pooling</a:t>
            </a:r>
          </a:p>
          <a:p>
            <a:r>
              <a:rPr lang="de-DE" dirty="0">
                <a:sym typeface="Wingdings" panose="05000000000000000000" pitchFamily="2" charset="2"/>
              </a:rPr>
              <a:t>Fully </a:t>
            </a:r>
            <a:r>
              <a:rPr lang="de-DE" dirty="0" err="1">
                <a:sym typeface="Wingdings" panose="05000000000000000000" pitchFamily="2" charset="2"/>
              </a:rPr>
              <a:t>Connected</a:t>
            </a:r>
            <a:r>
              <a:rPr lang="de-DE" dirty="0">
                <a:sym typeface="Wingdings" panose="05000000000000000000" pitchFamily="2" charset="2"/>
              </a:rPr>
              <a:t> Layer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BC7332F-25DA-471A-872E-6D572289CD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54251" y="6454776"/>
            <a:ext cx="5857973" cy="360363"/>
          </a:xfrm>
        </p:spPr>
        <p:txBody>
          <a:bodyPr/>
          <a:lstStyle/>
          <a:p>
            <a:pPr>
              <a:defRPr/>
            </a:pPr>
            <a:r>
              <a:rPr lang="de-DE" altLang="de-DE" dirty="0"/>
              <a:t>Emilio Rivera – Bewertung und Vergleich verschiedener Arten faltender künstlicher neuronaler Netze hinsichtlich der automatisierten Fehlererkennung kardiovaskulärer Implantate basierend auf Kamerabildern und Deep Learning</a:t>
            </a:r>
          </a:p>
        </p:txBody>
      </p:sp>
      <p:pic>
        <p:nvPicPr>
          <p:cNvPr id="7" name="Imagen 6" descr="Gráfico&#10;&#10;Descripción generada automáticamente">
            <a:extLst>
              <a:ext uri="{FF2B5EF4-FFF2-40B4-BE49-F238E27FC236}">
                <a16:creationId xmlns:a16="http://schemas.microsoft.com/office/drawing/2014/main" id="{4D4947AA-E50F-49D7-B55E-26F753896C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0" r="7839"/>
          <a:stretch/>
        </p:blipFill>
        <p:spPr>
          <a:xfrm>
            <a:off x="7104112" y="2944916"/>
            <a:ext cx="4754673" cy="3147909"/>
          </a:xfrm>
          <a:prstGeom prst="rect">
            <a:avLst/>
          </a:prstGeom>
        </p:spPr>
      </p:pic>
      <p:pic>
        <p:nvPicPr>
          <p:cNvPr id="8" name="Imagen 7" descr="Forma&#10;&#10;Descripción generada automáticamente">
            <a:extLst>
              <a:ext uri="{FF2B5EF4-FFF2-40B4-BE49-F238E27FC236}">
                <a16:creationId xmlns:a16="http://schemas.microsoft.com/office/drawing/2014/main" id="{99337128-69FB-4B79-9004-DE36855C00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1" t="4128" r="8270"/>
          <a:stretch/>
        </p:blipFill>
        <p:spPr>
          <a:xfrm>
            <a:off x="3463852" y="4252385"/>
            <a:ext cx="2896741" cy="1840440"/>
          </a:xfrm>
          <a:prstGeom prst="rect">
            <a:avLst/>
          </a:prstGeom>
        </p:spPr>
      </p:pic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D38BEB3D-F61A-48C0-BD56-69E77E214103}"/>
              </a:ext>
            </a:extLst>
          </p:cNvPr>
          <p:cNvSpPr txBox="1">
            <a:spLocks/>
          </p:cNvSpPr>
          <p:nvPr/>
        </p:nvSpPr>
        <p:spPr bwMode="auto">
          <a:xfrm>
            <a:off x="8575748" y="6092825"/>
            <a:ext cx="1811400" cy="189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4"/>
              </a:buBlip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4"/>
              </a:buBlip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4"/>
              </a:buBlip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4"/>
              </a:buBlip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4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4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4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4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de-DE" sz="900" kern="0" dirty="0"/>
              <a:t>Entnommen und übersetzt aus [4]</a:t>
            </a:r>
          </a:p>
        </p:txBody>
      </p:sp>
    </p:spTree>
    <p:extLst>
      <p:ext uri="{BB962C8B-B14F-4D97-AF65-F5344CB8AC3E}">
        <p14:creationId xmlns:p14="http://schemas.microsoft.com/office/powerpoint/2010/main" val="4122770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F162E7-7202-4C26-9611-767D8FD25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Sichtprüfung der Stents während der Produktion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946141-915C-4A14-87DC-3DBDD7DB88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54251" y="6454776"/>
            <a:ext cx="5857973" cy="360363"/>
          </a:xfrm>
        </p:spPr>
        <p:txBody>
          <a:bodyPr/>
          <a:lstStyle/>
          <a:p>
            <a:pPr>
              <a:defRPr/>
            </a:pPr>
            <a:r>
              <a:rPr lang="de-DE" altLang="de-DE" dirty="0"/>
              <a:t>Emilio Rivera – Bewertung und Vergleich verschiedener Arten faltender künstlicher neuronaler Netze hinsichtlich der automatisierten Fehlererkennung kardiovaskulärer Implantate basierend auf Kamerabildern und Deep Learning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98A747E6-3664-4979-9810-A94BE021B158}"/>
              </a:ext>
            </a:extLst>
          </p:cNvPr>
          <p:cNvGrpSpPr/>
          <p:nvPr/>
        </p:nvGrpSpPr>
        <p:grpSpPr>
          <a:xfrm>
            <a:off x="1086805" y="1484784"/>
            <a:ext cx="10018389" cy="4671614"/>
            <a:chOff x="860607" y="1484784"/>
            <a:chExt cx="10018389" cy="4671614"/>
          </a:xfrm>
        </p:grpSpPr>
        <p:pic>
          <p:nvPicPr>
            <p:cNvPr id="12" name="Imagen 11" descr="Diagrama&#10;&#10;Descripción generada automáticamente">
              <a:extLst>
                <a:ext uri="{FF2B5EF4-FFF2-40B4-BE49-F238E27FC236}">
                  <a16:creationId xmlns:a16="http://schemas.microsoft.com/office/drawing/2014/main" id="{58535B65-72B0-4F86-994A-7121950F0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607522">
              <a:off x="960844" y="2283183"/>
              <a:ext cx="1487659" cy="1242796"/>
            </a:xfrm>
            <a:prstGeom prst="rect">
              <a:avLst/>
            </a:prstGeom>
          </p:spPr>
        </p:pic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EC1EF4E6-F0AB-4BC9-A32B-8F978FBD59CE}"/>
                </a:ext>
              </a:extLst>
            </p:cNvPr>
            <p:cNvGrpSpPr/>
            <p:nvPr/>
          </p:nvGrpSpPr>
          <p:grpSpPr>
            <a:xfrm>
              <a:off x="3281348" y="2724399"/>
              <a:ext cx="720080" cy="360363"/>
              <a:chOff x="5750048" y="1700808"/>
              <a:chExt cx="1066032" cy="576065"/>
            </a:xfrm>
          </p:grpSpPr>
          <p:sp>
            <p:nvSpPr>
              <p:cNvPr id="14" name="Rectángulo: esquinas redondeadas 13">
                <a:extLst>
                  <a:ext uri="{FF2B5EF4-FFF2-40B4-BE49-F238E27FC236}">
                    <a16:creationId xmlns:a16="http://schemas.microsoft.com/office/drawing/2014/main" id="{EE18A050-22F9-4841-9A5D-B6C275B9D83C}"/>
                  </a:ext>
                </a:extLst>
              </p:cNvPr>
              <p:cNvSpPr/>
              <p:nvPr/>
            </p:nvSpPr>
            <p:spPr>
              <a:xfrm>
                <a:off x="6096000" y="1700808"/>
                <a:ext cx="720080" cy="552198"/>
              </a:xfrm>
              <a:prstGeom prst="round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Triángulo isósceles 14">
                <a:extLst>
                  <a:ext uri="{FF2B5EF4-FFF2-40B4-BE49-F238E27FC236}">
                    <a16:creationId xmlns:a16="http://schemas.microsoft.com/office/drawing/2014/main" id="{F9E61795-2566-44D8-B01A-E6D785963695}"/>
                  </a:ext>
                </a:extLst>
              </p:cNvPr>
              <p:cNvSpPr/>
              <p:nvPr/>
            </p:nvSpPr>
            <p:spPr>
              <a:xfrm rot="5400000">
                <a:off x="5743004" y="1707853"/>
                <a:ext cx="576064" cy="561975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E912170C-0115-4AD5-B35A-43D513BC2824}"/>
                </a:ext>
              </a:extLst>
            </p:cNvPr>
            <p:cNvSpPr/>
            <p:nvPr/>
          </p:nvSpPr>
          <p:spPr>
            <a:xfrm>
              <a:off x="1618022" y="1595421"/>
              <a:ext cx="252000" cy="252000"/>
            </a:xfrm>
            <a:prstGeom prst="ellipse">
              <a:avLst/>
            </a:prstGeom>
            <a:ln w="1270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sz="1400" dirty="0"/>
                <a:t>1</a:t>
              </a:r>
              <a:endParaRPr lang="de-DE" dirty="0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1E7F4FA8-1A2F-410B-B510-D3BAD0791A2E}"/>
                </a:ext>
              </a:extLst>
            </p:cNvPr>
            <p:cNvSpPr txBox="1"/>
            <p:nvPr/>
          </p:nvSpPr>
          <p:spPr>
            <a:xfrm>
              <a:off x="860607" y="1886043"/>
              <a:ext cx="17668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>
                  <a:latin typeface="+mn-lt"/>
                </a:rPr>
                <a:t>Flechten des Stents</a:t>
              </a: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985FCCC3-5CB6-45FD-8A5B-2927809570B9}"/>
                </a:ext>
              </a:extLst>
            </p:cNvPr>
            <p:cNvSpPr txBox="1"/>
            <p:nvPr/>
          </p:nvSpPr>
          <p:spPr>
            <a:xfrm>
              <a:off x="3026000" y="2236509"/>
              <a:ext cx="12698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>
                  <a:latin typeface="+mn-lt"/>
                </a:rPr>
                <a:t>Bilderfassung</a:t>
              </a:r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BB502BA0-09D5-425A-9FC9-900BC347BF2E}"/>
                </a:ext>
              </a:extLst>
            </p:cNvPr>
            <p:cNvSpPr/>
            <p:nvPr/>
          </p:nvSpPr>
          <p:spPr>
            <a:xfrm>
              <a:off x="3534949" y="1939205"/>
              <a:ext cx="252000" cy="252000"/>
            </a:xfrm>
            <a:prstGeom prst="ellipse">
              <a:avLst/>
            </a:prstGeom>
            <a:ln w="1270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sz="1400" dirty="0"/>
                <a:t>2</a:t>
              </a:r>
              <a:endParaRPr lang="de-DE" dirty="0"/>
            </a:p>
          </p:txBody>
        </p:sp>
        <p:pic>
          <p:nvPicPr>
            <p:cNvPr id="23" name="Imagen 22" descr="Imagen que contiene interior, edificio, pequeño, piso&#10;&#10;Descripción generada automáticamente">
              <a:extLst>
                <a:ext uri="{FF2B5EF4-FFF2-40B4-BE49-F238E27FC236}">
                  <a16:creationId xmlns:a16="http://schemas.microsoft.com/office/drawing/2014/main" id="{C7177674-0274-49BF-81A7-989DD11B4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656" y="1805625"/>
              <a:ext cx="915075" cy="91507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5" name="Imagen 24" descr="Imagen que contiene edificio, parado, cerca, con baldosas&#10;&#10;Descripción generada automáticamente">
              <a:extLst>
                <a:ext uri="{FF2B5EF4-FFF2-40B4-BE49-F238E27FC236}">
                  <a16:creationId xmlns:a16="http://schemas.microsoft.com/office/drawing/2014/main" id="{98789233-3B97-4CCF-B64D-43A8BEE99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8961" y="2439577"/>
              <a:ext cx="915075" cy="91507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cxnSp>
          <p:nvCxnSpPr>
            <p:cNvPr id="27" name="Conector recto de flecha 26">
              <a:extLst>
                <a:ext uri="{FF2B5EF4-FFF2-40B4-BE49-F238E27FC236}">
                  <a16:creationId xmlns:a16="http://schemas.microsoft.com/office/drawing/2014/main" id="{DEEDD47C-0089-48C3-9740-33EC9923FF9C}"/>
                </a:ext>
              </a:extLst>
            </p:cNvPr>
            <p:cNvCxnSpPr>
              <a:stCxn id="14" idx="3"/>
              <a:endCxn id="25" idx="1"/>
            </p:cNvCxnSpPr>
            <p:nvPr/>
          </p:nvCxnSpPr>
          <p:spPr>
            <a:xfrm flipV="1">
              <a:off x="4001428" y="2897115"/>
              <a:ext cx="2927533" cy="1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265FFFD4-70E6-4686-969C-AF83AE85F36A}"/>
                </a:ext>
              </a:extLst>
            </p:cNvPr>
            <p:cNvSpPr txBox="1"/>
            <p:nvPr/>
          </p:nvSpPr>
          <p:spPr>
            <a:xfrm>
              <a:off x="4964895" y="1484784"/>
              <a:ext cx="10005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>
                  <a:latin typeface="+mn-lt"/>
                </a:rPr>
                <a:t>Aufnahme</a:t>
              </a: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04C86F1F-0796-45B1-8E98-6D3DFF2D2E58}"/>
                </a:ext>
              </a:extLst>
            </p:cNvPr>
            <p:cNvSpPr txBox="1"/>
            <p:nvPr/>
          </p:nvSpPr>
          <p:spPr>
            <a:xfrm>
              <a:off x="6523120" y="2065205"/>
              <a:ext cx="1726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>
                  <a:latin typeface="+mn-lt"/>
                </a:rPr>
                <a:t>Bildvorverarbeitung</a:t>
              </a:r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2BDFD789-5E72-47B2-8600-7D8E6D334004}"/>
                </a:ext>
              </a:extLst>
            </p:cNvPr>
            <p:cNvSpPr/>
            <p:nvPr/>
          </p:nvSpPr>
          <p:spPr>
            <a:xfrm>
              <a:off x="7260497" y="1799285"/>
              <a:ext cx="252000" cy="252000"/>
            </a:xfrm>
            <a:prstGeom prst="ellipse">
              <a:avLst/>
            </a:prstGeom>
            <a:ln w="1270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sz="1400" dirty="0"/>
                <a:t>3</a:t>
              </a:r>
              <a:endParaRPr lang="de-DE" dirty="0"/>
            </a:p>
          </p:txBody>
        </p:sp>
        <p:pic>
          <p:nvPicPr>
            <p:cNvPr id="42" name="Imagen 41" descr="Imagen que contiene edificio&#10;&#10;Descripción generada automáticamente">
              <a:extLst>
                <a:ext uri="{FF2B5EF4-FFF2-40B4-BE49-F238E27FC236}">
                  <a16:creationId xmlns:a16="http://schemas.microsoft.com/office/drawing/2014/main" id="{E8D99BD7-85AC-4392-A1C6-B92121F9E0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74" r="25815"/>
            <a:stretch/>
          </p:blipFill>
          <p:spPr>
            <a:xfrm>
              <a:off x="9211463" y="2445953"/>
              <a:ext cx="914400" cy="92324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cxnSp>
          <p:nvCxnSpPr>
            <p:cNvPr id="44" name="Conector recto de flecha 43">
              <a:extLst>
                <a:ext uri="{FF2B5EF4-FFF2-40B4-BE49-F238E27FC236}">
                  <a16:creationId xmlns:a16="http://schemas.microsoft.com/office/drawing/2014/main" id="{03A118FD-7CCF-44B8-B5AA-BE1CC85D807C}"/>
                </a:ext>
              </a:extLst>
            </p:cNvPr>
            <p:cNvCxnSpPr>
              <a:stCxn id="25" idx="3"/>
              <a:endCxn id="42" idx="1"/>
            </p:cNvCxnSpPr>
            <p:nvPr/>
          </p:nvCxnSpPr>
          <p:spPr>
            <a:xfrm>
              <a:off x="7844036" y="2897115"/>
              <a:ext cx="1367427" cy="10461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0B6DE9EB-6635-4D50-AB9E-610AF91C8C1E}"/>
                </a:ext>
              </a:extLst>
            </p:cNvPr>
            <p:cNvSpPr txBox="1"/>
            <p:nvPr/>
          </p:nvSpPr>
          <p:spPr>
            <a:xfrm>
              <a:off x="8905271" y="1912272"/>
              <a:ext cx="15267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>
                  <a:latin typeface="+mn-lt"/>
                </a:rPr>
                <a:t>Analyse des mittleren Picks</a:t>
              </a:r>
            </a:p>
          </p:txBody>
        </p:sp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C18CAB13-6A57-44BC-9BEA-678AAB558CC5}"/>
                </a:ext>
              </a:extLst>
            </p:cNvPr>
            <p:cNvSpPr/>
            <p:nvPr/>
          </p:nvSpPr>
          <p:spPr>
            <a:xfrm>
              <a:off x="9542662" y="1673285"/>
              <a:ext cx="252000" cy="252000"/>
            </a:xfrm>
            <a:prstGeom prst="ellipse">
              <a:avLst/>
            </a:prstGeom>
            <a:ln w="1270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sz="1400" dirty="0"/>
                <a:t>4</a:t>
              </a:r>
              <a:endParaRPr lang="de-DE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uadroTexto 50">
                  <a:extLst>
                    <a:ext uri="{FF2B5EF4-FFF2-40B4-BE49-F238E27FC236}">
                      <a16:creationId xmlns:a16="http://schemas.microsoft.com/office/drawing/2014/main" id="{95443909-272E-4A19-83D7-EDE33D1CEA09}"/>
                    </a:ext>
                  </a:extLst>
                </p:cNvPr>
                <p:cNvSpPr txBox="1"/>
                <p:nvPr/>
              </p:nvSpPr>
              <p:spPr>
                <a:xfrm>
                  <a:off x="8810780" y="4837515"/>
                  <a:ext cx="172034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𝑠𝑜𝑙𝑙</m:t>
                              </m:r>
                            </m:sub>
                          </m:sSub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𝑖𝑠𝑡</m:t>
                              </m:r>
                            </m:sub>
                          </m:sSub>
                        </m:e>
                      </m:d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de-DE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?</a:t>
                  </a:r>
                </a:p>
              </p:txBody>
            </p:sp>
          </mc:Choice>
          <mc:Fallback xmlns="">
            <p:sp>
              <p:nvSpPr>
                <p:cNvPr id="51" name="CuadroTexto 50">
                  <a:extLst>
                    <a:ext uri="{FF2B5EF4-FFF2-40B4-BE49-F238E27FC236}">
                      <a16:creationId xmlns:a16="http://schemas.microsoft.com/office/drawing/2014/main" id="{95443909-272E-4A19-83D7-EDE33D1CEA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0780" y="4837515"/>
                  <a:ext cx="1720343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707" t="-31111" r="-7067" b="-48889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Conector recto de flecha 54">
              <a:extLst>
                <a:ext uri="{FF2B5EF4-FFF2-40B4-BE49-F238E27FC236}">
                  <a16:creationId xmlns:a16="http://schemas.microsoft.com/office/drawing/2014/main" id="{C099B5F7-D2EC-4E83-9A34-4AD063C4143E}"/>
                </a:ext>
              </a:extLst>
            </p:cNvPr>
            <p:cNvCxnSpPr>
              <a:stCxn id="42" idx="2"/>
              <a:endCxn id="51" idx="0"/>
            </p:cNvCxnSpPr>
            <p:nvPr/>
          </p:nvCxnSpPr>
          <p:spPr>
            <a:xfrm>
              <a:off x="9668663" y="3369199"/>
              <a:ext cx="2289" cy="1468316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C235A43E-0810-4882-B5FA-583AD61ACFD1}"/>
                </a:ext>
              </a:extLst>
            </p:cNvPr>
            <p:cNvSpPr txBox="1"/>
            <p:nvPr/>
          </p:nvSpPr>
          <p:spPr>
            <a:xfrm>
              <a:off x="9729322" y="3839682"/>
              <a:ext cx="1149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 dirty="0">
                  <a:latin typeface="+mn-lt"/>
                </a:rPr>
                <a:t>Gemessene</a:t>
              </a:r>
            </a:p>
            <a:p>
              <a:pPr algn="ctr"/>
              <a:r>
                <a:rPr lang="de-DE" sz="1400" dirty="0">
                  <a:latin typeface="+mn-lt"/>
                </a:rPr>
                <a:t>Picklänge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CuadroTexto 57">
                  <a:extLst>
                    <a:ext uri="{FF2B5EF4-FFF2-40B4-BE49-F238E27FC236}">
                      <a16:creationId xmlns:a16="http://schemas.microsoft.com/office/drawing/2014/main" id="{DE8A6AE9-9FC9-412A-B8B9-04CB7A7AA51B}"/>
                    </a:ext>
                  </a:extLst>
                </p:cNvPr>
                <p:cNvSpPr txBox="1"/>
                <p:nvPr/>
              </p:nvSpPr>
              <p:spPr>
                <a:xfrm>
                  <a:off x="8944683" y="5165734"/>
                  <a:ext cx="1446043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>
                      <a:latin typeface="+mn-lt"/>
                    </a:rPr>
                    <a:t>Bestimmen der Abweichung mit Toleranz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MX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endParaRPr lang="de-DE" sz="14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58" name="CuadroTexto 57">
                  <a:extLst>
                    <a:ext uri="{FF2B5EF4-FFF2-40B4-BE49-F238E27FC236}">
                      <a16:creationId xmlns:a16="http://schemas.microsoft.com/office/drawing/2014/main" id="{DE8A6AE9-9FC9-412A-B8B9-04CB7A7AA5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4683" y="5165734"/>
                  <a:ext cx="1446043" cy="738664"/>
                </a:xfrm>
                <a:prstGeom prst="rect">
                  <a:avLst/>
                </a:prstGeom>
                <a:blipFill>
                  <a:blip r:embed="rId7"/>
                  <a:stretch>
                    <a:fillRect l="-840" t="-820" r="-3782" b="-737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C5C3A3FE-6C10-4783-9A6C-0CE1FB3506C0}"/>
                </a:ext>
              </a:extLst>
            </p:cNvPr>
            <p:cNvSpPr/>
            <p:nvPr/>
          </p:nvSpPr>
          <p:spPr>
            <a:xfrm>
              <a:off x="9542662" y="5904398"/>
              <a:ext cx="252000" cy="252000"/>
            </a:xfrm>
            <a:prstGeom prst="ellipse">
              <a:avLst/>
            </a:prstGeom>
            <a:ln w="1270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sz="1400" dirty="0"/>
                <a:t>5</a:t>
              </a:r>
              <a:endParaRPr lang="de-DE" dirty="0"/>
            </a:p>
          </p:txBody>
        </p:sp>
        <p:sp>
          <p:nvSpPr>
            <p:cNvPr id="60" name="CuadroTexto 59">
              <a:extLst>
                <a:ext uri="{FF2B5EF4-FFF2-40B4-BE49-F238E27FC236}">
                  <a16:creationId xmlns:a16="http://schemas.microsoft.com/office/drawing/2014/main" id="{1AABB9DE-DA64-4C57-8236-066BDD0910C0}"/>
                </a:ext>
              </a:extLst>
            </p:cNvPr>
            <p:cNvSpPr txBox="1"/>
            <p:nvPr/>
          </p:nvSpPr>
          <p:spPr>
            <a:xfrm>
              <a:off x="3514535" y="4498960"/>
              <a:ext cx="226816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>
                  <a:latin typeface="+mn-lt"/>
                </a:rPr>
                <a:t>Flechtmaschine anhalten, Korrigieren des Fehlers und Fortsetzung des Flechtens</a:t>
              </a:r>
            </a:p>
          </p:txBody>
        </p:sp>
        <p:cxnSp>
          <p:nvCxnSpPr>
            <p:cNvPr id="64" name="Conector recto de flecha 63">
              <a:extLst>
                <a:ext uri="{FF2B5EF4-FFF2-40B4-BE49-F238E27FC236}">
                  <a16:creationId xmlns:a16="http://schemas.microsoft.com/office/drawing/2014/main" id="{B3ECD66C-EF5E-4E42-9589-BF63C266B6A3}"/>
                </a:ext>
              </a:extLst>
            </p:cNvPr>
            <p:cNvCxnSpPr>
              <a:cxnSpLocks/>
              <a:endCxn id="60" idx="3"/>
            </p:cNvCxnSpPr>
            <p:nvPr/>
          </p:nvCxnSpPr>
          <p:spPr>
            <a:xfrm flipH="1">
              <a:off x="5782698" y="4956496"/>
              <a:ext cx="2895416" cy="195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Conector: angular 65">
              <a:extLst>
                <a:ext uri="{FF2B5EF4-FFF2-40B4-BE49-F238E27FC236}">
                  <a16:creationId xmlns:a16="http://schemas.microsoft.com/office/drawing/2014/main" id="{82654ABF-088A-43DC-B555-B656C27C9D86}"/>
                </a:ext>
              </a:extLst>
            </p:cNvPr>
            <p:cNvCxnSpPr>
              <a:stCxn id="60" idx="1"/>
            </p:cNvCxnSpPr>
            <p:nvPr/>
          </p:nvCxnSpPr>
          <p:spPr>
            <a:xfrm rot="10800000">
              <a:off x="1704673" y="3605826"/>
              <a:ext cx="1809862" cy="1370189"/>
            </a:xfrm>
            <a:prstGeom prst="bentConnector3">
              <a:avLst>
                <a:gd name="adj1" fmla="val 99821"/>
              </a:avLst>
            </a:prstGeom>
            <a:ln w="28575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CuadroTexto 68">
              <a:extLst>
                <a:ext uri="{FF2B5EF4-FFF2-40B4-BE49-F238E27FC236}">
                  <a16:creationId xmlns:a16="http://schemas.microsoft.com/office/drawing/2014/main" id="{8E9FEBAE-624D-4B6F-ABB4-08F90054192B}"/>
                </a:ext>
              </a:extLst>
            </p:cNvPr>
            <p:cNvSpPr txBox="1"/>
            <p:nvPr/>
          </p:nvSpPr>
          <p:spPr>
            <a:xfrm>
              <a:off x="6542617" y="4459206"/>
              <a:ext cx="14460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>
                  <a:latin typeface="+mn-lt"/>
                </a:rPr>
                <a:t>Fehler erkannt und Lokalisiert</a:t>
              </a:r>
            </a:p>
          </p:txBody>
        </p:sp>
        <p:sp>
          <p:nvSpPr>
            <p:cNvPr id="70" name="Elipse 69">
              <a:extLst>
                <a:ext uri="{FF2B5EF4-FFF2-40B4-BE49-F238E27FC236}">
                  <a16:creationId xmlns:a16="http://schemas.microsoft.com/office/drawing/2014/main" id="{E4033656-0761-4794-A2C4-681D4F1A9606}"/>
                </a:ext>
              </a:extLst>
            </p:cNvPr>
            <p:cNvSpPr/>
            <p:nvPr/>
          </p:nvSpPr>
          <p:spPr>
            <a:xfrm>
              <a:off x="4522616" y="5486128"/>
              <a:ext cx="252000" cy="252000"/>
            </a:xfrm>
            <a:prstGeom prst="ellipse">
              <a:avLst/>
            </a:prstGeom>
            <a:ln w="1270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sz="1400" dirty="0"/>
                <a:t>6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462753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F162E7-7202-4C26-9611-767D8FD25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Sichtprüfung der Stents während der Produktion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946141-915C-4A14-87DC-3DBDD7DB88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54251" y="6454776"/>
            <a:ext cx="5857973" cy="360363"/>
          </a:xfrm>
        </p:spPr>
        <p:txBody>
          <a:bodyPr/>
          <a:lstStyle/>
          <a:p>
            <a:pPr>
              <a:defRPr/>
            </a:pPr>
            <a:r>
              <a:rPr lang="de-DE" altLang="de-DE" dirty="0"/>
              <a:t>Emilio Rivera – Bewertung und Vergleich verschiedener Arten faltender künstlicher neuronaler Netze hinsichtlich der automatisierten Fehlererkennung kardiovaskulärer Implantate basierend auf Kamerabildern und Deep Learning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98A747E6-3664-4979-9810-A94BE021B158}"/>
              </a:ext>
            </a:extLst>
          </p:cNvPr>
          <p:cNvGrpSpPr/>
          <p:nvPr/>
        </p:nvGrpSpPr>
        <p:grpSpPr>
          <a:xfrm>
            <a:off x="1086805" y="1484784"/>
            <a:ext cx="10018389" cy="4671614"/>
            <a:chOff x="860607" y="1484784"/>
            <a:chExt cx="10018389" cy="4671614"/>
          </a:xfrm>
        </p:grpSpPr>
        <p:pic>
          <p:nvPicPr>
            <p:cNvPr id="12" name="Imagen 11" descr="Diagrama&#10;&#10;Descripción generada automáticamente">
              <a:extLst>
                <a:ext uri="{FF2B5EF4-FFF2-40B4-BE49-F238E27FC236}">
                  <a16:creationId xmlns:a16="http://schemas.microsoft.com/office/drawing/2014/main" id="{58535B65-72B0-4F86-994A-7121950F0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607522">
              <a:off x="960844" y="2283183"/>
              <a:ext cx="1487659" cy="1242796"/>
            </a:xfrm>
            <a:prstGeom prst="rect">
              <a:avLst/>
            </a:prstGeom>
          </p:spPr>
        </p:pic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EC1EF4E6-F0AB-4BC9-A32B-8F978FBD59CE}"/>
                </a:ext>
              </a:extLst>
            </p:cNvPr>
            <p:cNvGrpSpPr/>
            <p:nvPr/>
          </p:nvGrpSpPr>
          <p:grpSpPr>
            <a:xfrm>
              <a:off x="3281348" y="2724399"/>
              <a:ext cx="720080" cy="360363"/>
              <a:chOff x="5750048" y="1700808"/>
              <a:chExt cx="1066032" cy="576065"/>
            </a:xfrm>
          </p:grpSpPr>
          <p:sp>
            <p:nvSpPr>
              <p:cNvPr id="14" name="Rectángulo: esquinas redondeadas 13">
                <a:extLst>
                  <a:ext uri="{FF2B5EF4-FFF2-40B4-BE49-F238E27FC236}">
                    <a16:creationId xmlns:a16="http://schemas.microsoft.com/office/drawing/2014/main" id="{EE18A050-22F9-4841-9A5D-B6C275B9D83C}"/>
                  </a:ext>
                </a:extLst>
              </p:cNvPr>
              <p:cNvSpPr/>
              <p:nvPr/>
            </p:nvSpPr>
            <p:spPr>
              <a:xfrm>
                <a:off x="6096000" y="1700808"/>
                <a:ext cx="720080" cy="552198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Triángulo isósceles 14">
                <a:extLst>
                  <a:ext uri="{FF2B5EF4-FFF2-40B4-BE49-F238E27FC236}">
                    <a16:creationId xmlns:a16="http://schemas.microsoft.com/office/drawing/2014/main" id="{F9E61795-2566-44D8-B01A-E6D785963695}"/>
                  </a:ext>
                </a:extLst>
              </p:cNvPr>
              <p:cNvSpPr/>
              <p:nvPr/>
            </p:nvSpPr>
            <p:spPr>
              <a:xfrm rot="5400000">
                <a:off x="5743004" y="1707853"/>
                <a:ext cx="576064" cy="561975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E912170C-0115-4AD5-B35A-43D513BC2824}"/>
                </a:ext>
              </a:extLst>
            </p:cNvPr>
            <p:cNvSpPr/>
            <p:nvPr/>
          </p:nvSpPr>
          <p:spPr>
            <a:xfrm>
              <a:off x="1618022" y="1595421"/>
              <a:ext cx="252000" cy="252000"/>
            </a:xfrm>
            <a:prstGeom prst="ellips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sz="1400" dirty="0">
                  <a:solidFill>
                    <a:schemeClr val="bg1">
                      <a:lumMod val="65000"/>
                    </a:schemeClr>
                  </a:solidFill>
                </a:rPr>
                <a:t>1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1E7F4FA8-1A2F-410B-B510-D3BAD0791A2E}"/>
                </a:ext>
              </a:extLst>
            </p:cNvPr>
            <p:cNvSpPr txBox="1"/>
            <p:nvPr/>
          </p:nvSpPr>
          <p:spPr>
            <a:xfrm>
              <a:off x="860607" y="1886043"/>
              <a:ext cx="17668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>
                  <a:solidFill>
                    <a:schemeClr val="bg1">
                      <a:lumMod val="65000"/>
                    </a:schemeClr>
                  </a:solidFill>
                  <a:latin typeface="+mn-lt"/>
                </a:rPr>
                <a:t>Flechten des Stents</a:t>
              </a: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985FCCC3-5CB6-45FD-8A5B-2927809570B9}"/>
                </a:ext>
              </a:extLst>
            </p:cNvPr>
            <p:cNvSpPr txBox="1"/>
            <p:nvPr/>
          </p:nvSpPr>
          <p:spPr>
            <a:xfrm>
              <a:off x="3026000" y="2236509"/>
              <a:ext cx="12698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>
                  <a:solidFill>
                    <a:schemeClr val="bg1">
                      <a:lumMod val="65000"/>
                    </a:schemeClr>
                  </a:solidFill>
                  <a:latin typeface="+mn-lt"/>
                </a:rPr>
                <a:t>Bilderfassung</a:t>
              </a:r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BB502BA0-09D5-425A-9FC9-900BC347BF2E}"/>
                </a:ext>
              </a:extLst>
            </p:cNvPr>
            <p:cNvSpPr/>
            <p:nvPr/>
          </p:nvSpPr>
          <p:spPr>
            <a:xfrm>
              <a:off x="3534949" y="1939205"/>
              <a:ext cx="252000" cy="252000"/>
            </a:xfrm>
            <a:prstGeom prst="ellips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sz="1400" dirty="0">
                  <a:solidFill>
                    <a:schemeClr val="bg1">
                      <a:lumMod val="65000"/>
                    </a:schemeClr>
                  </a:solidFill>
                </a:rPr>
                <a:t>2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23" name="Imagen 22" descr="Imagen que contiene interior, edificio, pequeño, piso&#10;&#10;Descripción generada automáticamente">
              <a:extLst>
                <a:ext uri="{FF2B5EF4-FFF2-40B4-BE49-F238E27FC236}">
                  <a16:creationId xmlns:a16="http://schemas.microsoft.com/office/drawing/2014/main" id="{C7177674-0274-49BF-81A7-989DD11B4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656" y="1805625"/>
              <a:ext cx="915075" cy="91507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5" name="Imagen 24" descr="Imagen que contiene edificio, parado, cerca, con baldosas&#10;&#10;Descripción generada automáticamente">
              <a:extLst>
                <a:ext uri="{FF2B5EF4-FFF2-40B4-BE49-F238E27FC236}">
                  <a16:creationId xmlns:a16="http://schemas.microsoft.com/office/drawing/2014/main" id="{98789233-3B97-4CCF-B64D-43A8BEE99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8961" y="2439577"/>
              <a:ext cx="915075" cy="91507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cxnSp>
          <p:nvCxnSpPr>
            <p:cNvPr id="27" name="Conector recto de flecha 26">
              <a:extLst>
                <a:ext uri="{FF2B5EF4-FFF2-40B4-BE49-F238E27FC236}">
                  <a16:creationId xmlns:a16="http://schemas.microsoft.com/office/drawing/2014/main" id="{DEEDD47C-0089-48C3-9740-33EC9923FF9C}"/>
                </a:ext>
              </a:extLst>
            </p:cNvPr>
            <p:cNvCxnSpPr>
              <a:stCxn id="14" idx="3"/>
              <a:endCxn id="25" idx="1"/>
            </p:cNvCxnSpPr>
            <p:nvPr/>
          </p:nvCxnSpPr>
          <p:spPr>
            <a:xfrm flipV="1">
              <a:off x="4001428" y="2897115"/>
              <a:ext cx="2927533" cy="1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265FFFD4-70E6-4686-969C-AF83AE85F36A}"/>
                </a:ext>
              </a:extLst>
            </p:cNvPr>
            <p:cNvSpPr txBox="1"/>
            <p:nvPr/>
          </p:nvSpPr>
          <p:spPr>
            <a:xfrm>
              <a:off x="4964895" y="1484784"/>
              <a:ext cx="10005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>
                  <a:latin typeface="+mn-lt"/>
                </a:rPr>
                <a:t>Aufnahme</a:t>
              </a: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04C86F1F-0796-45B1-8E98-6D3DFF2D2E58}"/>
                </a:ext>
              </a:extLst>
            </p:cNvPr>
            <p:cNvSpPr txBox="1"/>
            <p:nvPr/>
          </p:nvSpPr>
          <p:spPr>
            <a:xfrm>
              <a:off x="6523120" y="2065205"/>
              <a:ext cx="1726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>
                  <a:latin typeface="+mn-lt"/>
                </a:rPr>
                <a:t>Bildvorverarbeitung</a:t>
              </a:r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2BDFD789-5E72-47B2-8600-7D8E6D334004}"/>
                </a:ext>
              </a:extLst>
            </p:cNvPr>
            <p:cNvSpPr/>
            <p:nvPr/>
          </p:nvSpPr>
          <p:spPr>
            <a:xfrm>
              <a:off x="7260497" y="1799285"/>
              <a:ext cx="252000" cy="252000"/>
            </a:xfrm>
            <a:prstGeom prst="ellipse">
              <a:avLst/>
            </a:prstGeom>
            <a:ln w="1270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sz="1400" dirty="0"/>
                <a:t>3</a:t>
              </a:r>
              <a:endParaRPr lang="de-DE" dirty="0"/>
            </a:p>
          </p:txBody>
        </p:sp>
        <p:pic>
          <p:nvPicPr>
            <p:cNvPr id="42" name="Imagen 41" descr="Imagen que contiene edificio&#10;&#10;Descripción generada automáticamente">
              <a:extLst>
                <a:ext uri="{FF2B5EF4-FFF2-40B4-BE49-F238E27FC236}">
                  <a16:creationId xmlns:a16="http://schemas.microsoft.com/office/drawing/2014/main" id="{E8D99BD7-85AC-4392-A1C6-B92121F9E0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74" r="25815"/>
            <a:stretch/>
          </p:blipFill>
          <p:spPr>
            <a:xfrm>
              <a:off x="9211463" y="2445953"/>
              <a:ext cx="914400" cy="92324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cxnSp>
          <p:nvCxnSpPr>
            <p:cNvPr id="44" name="Conector recto de flecha 43">
              <a:extLst>
                <a:ext uri="{FF2B5EF4-FFF2-40B4-BE49-F238E27FC236}">
                  <a16:creationId xmlns:a16="http://schemas.microsoft.com/office/drawing/2014/main" id="{03A118FD-7CCF-44B8-B5AA-BE1CC85D807C}"/>
                </a:ext>
              </a:extLst>
            </p:cNvPr>
            <p:cNvCxnSpPr>
              <a:stCxn id="25" idx="3"/>
              <a:endCxn id="42" idx="1"/>
            </p:cNvCxnSpPr>
            <p:nvPr/>
          </p:nvCxnSpPr>
          <p:spPr>
            <a:xfrm>
              <a:off x="7844036" y="2897115"/>
              <a:ext cx="1367427" cy="10461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0B6DE9EB-6635-4D50-AB9E-610AF91C8C1E}"/>
                </a:ext>
              </a:extLst>
            </p:cNvPr>
            <p:cNvSpPr txBox="1"/>
            <p:nvPr/>
          </p:nvSpPr>
          <p:spPr>
            <a:xfrm>
              <a:off x="8905271" y="1912272"/>
              <a:ext cx="15267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>
                  <a:latin typeface="+mn-lt"/>
                </a:rPr>
                <a:t>Analyse des mittleren Picks</a:t>
              </a:r>
            </a:p>
          </p:txBody>
        </p:sp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C18CAB13-6A57-44BC-9BEA-678AAB558CC5}"/>
                </a:ext>
              </a:extLst>
            </p:cNvPr>
            <p:cNvSpPr/>
            <p:nvPr/>
          </p:nvSpPr>
          <p:spPr>
            <a:xfrm>
              <a:off x="9542662" y="1673285"/>
              <a:ext cx="252000" cy="252000"/>
            </a:xfrm>
            <a:prstGeom prst="ellipse">
              <a:avLst/>
            </a:prstGeom>
            <a:ln w="1270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sz="1400" dirty="0"/>
                <a:t>4</a:t>
              </a:r>
              <a:endParaRPr lang="de-DE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uadroTexto 50">
                  <a:extLst>
                    <a:ext uri="{FF2B5EF4-FFF2-40B4-BE49-F238E27FC236}">
                      <a16:creationId xmlns:a16="http://schemas.microsoft.com/office/drawing/2014/main" id="{95443909-272E-4A19-83D7-EDE33D1CEA09}"/>
                    </a:ext>
                  </a:extLst>
                </p:cNvPr>
                <p:cNvSpPr txBox="1"/>
                <p:nvPr/>
              </p:nvSpPr>
              <p:spPr>
                <a:xfrm>
                  <a:off x="8810780" y="4837515"/>
                  <a:ext cx="172034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𝑠𝑜𝑙𝑙</m:t>
                              </m:r>
                            </m:sub>
                          </m:sSub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𝑖𝑠𝑡</m:t>
                              </m:r>
                            </m:sub>
                          </m:sSub>
                        </m:e>
                      </m:d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de-DE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?</a:t>
                  </a:r>
                </a:p>
              </p:txBody>
            </p:sp>
          </mc:Choice>
          <mc:Fallback xmlns="">
            <p:sp>
              <p:nvSpPr>
                <p:cNvPr id="51" name="CuadroTexto 50">
                  <a:extLst>
                    <a:ext uri="{FF2B5EF4-FFF2-40B4-BE49-F238E27FC236}">
                      <a16:creationId xmlns:a16="http://schemas.microsoft.com/office/drawing/2014/main" id="{95443909-272E-4A19-83D7-EDE33D1CEA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0780" y="4837515"/>
                  <a:ext cx="1720343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707" t="-31111" r="-7067" b="-48889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Conector recto de flecha 54">
              <a:extLst>
                <a:ext uri="{FF2B5EF4-FFF2-40B4-BE49-F238E27FC236}">
                  <a16:creationId xmlns:a16="http://schemas.microsoft.com/office/drawing/2014/main" id="{C099B5F7-D2EC-4E83-9A34-4AD063C4143E}"/>
                </a:ext>
              </a:extLst>
            </p:cNvPr>
            <p:cNvCxnSpPr>
              <a:stCxn id="42" idx="2"/>
              <a:endCxn id="51" idx="0"/>
            </p:cNvCxnSpPr>
            <p:nvPr/>
          </p:nvCxnSpPr>
          <p:spPr>
            <a:xfrm>
              <a:off x="9668663" y="3369199"/>
              <a:ext cx="2289" cy="1468316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C235A43E-0810-4882-B5FA-583AD61ACFD1}"/>
                </a:ext>
              </a:extLst>
            </p:cNvPr>
            <p:cNvSpPr txBox="1"/>
            <p:nvPr/>
          </p:nvSpPr>
          <p:spPr>
            <a:xfrm>
              <a:off x="9729322" y="3839682"/>
              <a:ext cx="1149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 dirty="0">
                  <a:latin typeface="+mn-lt"/>
                </a:rPr>
                <a:t>Gemessene</a:t>
              </a:r>
            </a:p>
            <a:p>
              <a:pPr algn="ctr"/>
              <a:r>
                <a:rPr lang="de-DE" sz="1400" dirty="0">
                  <a:latin typeface="+mn-lt"/>
                </a:rPr>
                <a:t>Picklänge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CuadroTexto 57">
                  <a:extLst>
                    <a:ext uri="{FF2B5EF4-FFF2-40B4-BE49-F238E27FC236}">
                      <a16:creationId xmlns:a16="http://schemas.microsoft.com/office/drawing/2014/main" id="{DE8A6AE9-9FC9-412A-B8B9-04CB7A7AA51B}"/>
                    </a:ext>
                  </a:extLst>
                </p:cNvPr>
                <p:cNvSpPr txBox="1"/>
                <p:nvPr/>
              </p:nvSpPr>
              <p:spPr>
                <a:xfrm>
                  <a:off x="8944683" y="5165734"/>
                  <a:ext cx="1446043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>
                      <a:latin typeface="+mn-lt"/>
                    </a:rPr>
                    <a:t>Bestimmen der Abweichung mit Toleranz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MX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endParaRPr lang="de-DE" sz="14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58" name="CuadroTexto 57">
                  <a:extLst>
                    <a:ext uri="{FF2B5EF4-FFF2-40B4-BE49-F238E27FC236}">
                      <a16:creationId xmlns:a16="http://schemas.microsoft.com/office/drawing/2014/main" id="{DE8A6AE9-9FC9-412A-B8B9-04CB7A7AA5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4683" y="5165734"/>
                  <a:ext cx="1446043" cy="738664"/>
                </a:xfrm>
                <a:prstGeom prst="rect">
                  <a:avLst/>
                </a:prstGeom>
                <a:blipFill>
                  <a:blip r:embed="rId7"/>
                  <a:stretch>
                    <a:fillRect l="-840" t="-820" r="-3782" b="-737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C5C3A3FE-6C10-4783-9A6C-0CE1FB3506C0}"/>
                </a:ext>
              </a:extLst>
            </p:cNvPr>
            <p:cNvSpPr/>
            <p:nvPr/>
          </p:nvSpPr>
          <p:spPr>
            <a:xfrm>
              <a:off x="9542662" y="5904398"/>
              <a:ext cx="252000" cy="252000"/>
            </a:xfrm>
            <a:prstGeom prst="ellipse">
              <a:avLst/>
            </a:prstGeom>
            <a:ln w="1270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sz="1400" dirty="0"/>
                <a:t>5</a:t>
              </a:r>
              <a:endParaRPr lang="de-DE" dirty="0"/>
            </a:p>
          </p:txBody>
        </p:sp>
        <p:sp>
          <p:nvSpPr>
            <p:cNvPr id="60" name="CuadroTexto 59">
              <a:extLst>
                <a:ext uri="{FF2B5EF4-FFF2-40B4-BE49-F238E27FC236}">
                  <a16:creationId xmlns:a16="http://schemas.microsoft.com/office/drawing/2014/main" id="{1AABB9DE-DA64-4C57-8236-066BDD0910C0}"/>
                </a:ext>
              </a:extLst>
            </p:cNvPr>
            <p:cNvSpPr txBox="1"/>
            <p:nvPr/>
          </p:nvSpPr>
          <p:spPr>
            <a:xfrm>
              <a:off x="3514535" y="4498960"/>
              <a:ext cx="226816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>
                  <a:solidFill>
                    <a:schemeClr val="bg1">
                      <a:lumMod val="65000"/>
                    </a:schemeClr>
                  </a:solidFill>
                  <a:latin typeface="+mn-lt"/>
                </a:rPr>
                <a:t>Flechtmaschine anhalten, Korrigieren des Fehlers und Fortsetzung des Flechtens</a:t>
              </a:r>
            </a:p>
          </p:txBody>
        </p:sp>
        <p:cxnSp>
          <p:nvCxnSpPr>
            <p:cNvPr id="64" name="Conector recto de flecha 63">
              <a:extLst>
                <a:ext uri="{FF2B5EF4-FFF2-40B4-BE49-F238E27FC236}">
                  <a16:creationId xmlns:a16="http://schemas.microsoft.com/office/drawing/2014/main" id="{B3ECD66C-EF5E-4E42-9589-BF63C266B6A3}"/>
                </a:ext>
              </a:extLst>
            </p:cNvPr>
            <p:cNvCxnSpPr>
              <a:cxnSpLocks/>
              <a:endCxn id="60" idx="3"/>
            </p:cNvCxnSpPr>
            <p:nvPr/>
          </p:nvCxnSpPr>
          <p:spPr>
            <a:xfrm flipH="1">
              <a:off x="5782698" y="4956496"/>
              <a:ext cx="2895416" cy="19518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Conector: angular 65">
              <a:extLst>
                <a:ext uri="{FF2B5EF4-FFF2-40B4-BE49-F238E27FC236}">
                  <a16:creationId xmlns:a16="http://schemas.microsoft.com/office/drawing/2014/main" id="{82654ABF-088A-43DC-B555-B656C27C9D86}"/>
                </a:ext>
              </a:extLst>
            </p:cNvPr>
            <p:cNvCxnSpPr>
              <a:stCxn id="60" idx="1"/>
            </p:cNvCxnSpPr>
            <p:nvPr/>
          </p:nvCxnSpPr>
          <p:spPr>
            <a:xfrm rot="10800000">
              <a:off x="1704673" y="3605826"/>
              <a:ext cx="1809862" cy="1370189"/>
            </a:xfrm>
            <a:prstGeom prst="bentConnector3">
              <a:avLst>
                <a:gd name="adj1" fmla="val 99821"/>
              </a:avLst>
            </a:prstGeom>
            <a:ln w="28575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CuadroTexto 68">
              <a:extLst>
                <a:ext uri="{FF2B5EF4-FFF2-40B4-BE49-F238E27FC236}">
                  <a16:creationId xmlns:a16="http://schemas.microsoft.com/office/drawing/2014/main" id="{8E9FEBAE-624D-4B6F-ABB4-08F90054192B}"/>
                </a:ext>
              </a:extLst>
            </p:cNvPr>
            <p:cNvSpPr txBox="1"/>
            <p:nvPr/>
          </p:nvSpPr>
          <p:spPr>
            <a:xfrm>
              <a:off x="6542617" y="4459206"/>
              <a:ext cx="14460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>
                  <a:solidFill>
                    <a:schemeClr val="bg1">
                      <a:lumMod val="65000"/>
                    </a:schemeClr>
                  </a:solidFill>
                  <a:latin typeface="+mn-lt"/>
                </a:rPr>
                <a:t>Fehler erkannt und Lokalisiert</a:t>
              </a:r>
            </a:p>
          </p:txBody>
        </p:sp>
        <p:sp>
          <p:nvSpPr>
            <p:cNvPr id="70" name="Elipse 69">
              <a:extLst>
                <a:ext uri="{FF2B5EF4-FFF2-40B4-BE49-F238E27FC236}">
                  <a16:creationId xmlns:a16="http://schemas.microsoft.com/office/drawing/2014/main" id="{E4033656-0761-4794-A2C4-681D4F1A9606}"/>
                </a:ext>
              </a:extLst>
            </p:cNvPr>
            <p:cNvSpPr/>
            <p:nvPr/>
          </p:nvSpPr>
          <p:spPr>
            <a:xfrm>
              <a:off x="4522616" y="5486128"/>
              <a:ext cx="252000" cy="252000"/>
            </a:xfrm>
            <a:prstGeom prst="ellips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sz="1400" dirty="0">
                  <a:solidFill>
                    <a:schemeClr val="bg1">
                      <a:lumMod val="65000"/>
                    </a:schemeClr>
                  </a:solidFill>
                </a:rPr>
                <a:t>6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6839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FCE822-2654-4301-A8A8-877F93257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Histogrammausgleich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3D89DB-F0F9-4A70-9742-F1E1B3ACB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Kontrasterhöhung</a:t>
            </a:r>
          </a:p>
          <a:p>
            <a:r>
              <a:rPr lang="de-DE" dirty="0"/>
              <a:t>Adaptiver Histogrammausgleich (AHE)</a:t>
            </a:r>
          </a:p>
          <a:p>
            <a:pPr lvl="1"/>
            <a:r>
              <a:rPr lang="de-DE" dirty="0"/>
              <a:t>Mehrere Histogramme</a:t>
            </a:r>
          </a:p>
          <a:p>
            <a:pPr lvl="1"/>
            <a:r>
              <a:rPr lang="de-DE" dirty="0"/>
              <a:t>Abgeleitet aus Nachbarschaftsbereich</a:t>
            </a:r>
          </a:p>
          <a:p>
            <a:r>
              <a:rPr lang="de-DE" dirty="0"/>
              <a:t>Kontrastbegrenzter adaptiver Histogrammausgleich (CLAHE)</a:t>
            </a:r>
          </a:p>
          <a:p>
            <a:pPr lvl="1"/>
            <a:r>
              <a:rPr lang="de-DE" dirty="0"/>
              <a:t>Begrenzung der Verstärkung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C274FC5-84BA-4589-B128-23CC16983F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54251" y="6454776"/>
            <a:ext cx="5857973" cy="360363"/>
          </a:xfrm>
        </p:spPr>
        <p:txBody>
          <a:bodyPr/>
          <a:lstStyle/>
          <a:p>
            <a:pPr>
              <a:defRPr/>
            </a:pPr>
            <a:r>
              <a:rPr lang="de-DE" altLang="de-DE" dirty="0"/>
              <a:t>Emilio Rivera – Bewertung und Vergleich verschiedener Arten faltender künstlicher neuronaler Netze hinsichtlich der automatisierten Fehlererkennung kardiovaskulärer Implantate basierend auf Kamerabildern und Deep Learning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D87A297A-CB67-4097-8216-E7397EE416B1}"/>
              </a:ext>
            </a:extLst>
          </p:cNvPr>
          <p:cNvGrpSpPr/>
          <p:nvPr/>
        </p:nvGrpSpPr>
        <p:grpSpPr>
          <a:xfrm>
            <a:off x="520701" y="5726262"/>
            <a:ext cx="3312232" cy="365026"/>
            <a:chOff x="8003606" y="4725145"/>
            <a:chExt cx="3312232" cy="365026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23BF482-FADC-4B4F-9E84-5C71DAA16B6A}"/>
                </a:ext>
              </a:extLst>
            </p:cNvPr>
            <p:cNvSpPr/>
            <p:nvPr/>
          </p:nvSpPr>
          <p:spPr>
            <a:xfrm>
              <a:off x="8003606" y="4725145"/>
              <a:ext cx="964734" cy="360363"/>
            </a:xfrm>
            <a:prstGeom prst="rect">
              <a:avLst/>
            </a:prstGeom>
            <a:ln>
              <a:tail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800" b="1" dirty="0" err="1"/>
                <a:t>Bild</a:t>
              </a:r>
              <a:r>
                <a:rPr lang="es-MX" sz="800" b="1" dirty="0"/>
                <a:t>-</a:t>
              </a:r>
            </a:p>
            <a:p>
              <a:pPr algn="ctr"/>
              <a:r>
                <a:rPr lang="es-MX" sz="800" b="1" dirty="0" err="1"/>
                <a:t>vorverarbeitung</a:t>
              </a:r>
              <a:endParaRPr lang="de-DE" sz="800" b="1" dirty="0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609591C1-0F8E-4BC3-8F5C-460ED5ED49F0}"/>
                </a:ext>
              </a:extLst>
            </p:cNvPr>
            <p:cNvSpPr/>
            <p:nvPr/>
          </p:nvSpPr>
          <p:spPr>
            <a:xfrm>
              <a:off x="9177462" y="4729808"/>
              <a:ext cx="964627" cy="360363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solidFill>
                <a:schemeClr val="accent1">
                  <a:shade val="50000"/>
                  <a:alpha val="60000"/>
                </a:schemeClr>
              </a:solidFill>
              <a:tail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800" b="1" dirty="0" err="1"/>
                <a:t>Analyse</a:t>
              </a:r>
              <a:endParaRPr lang="es-MX" sz="800" b="1" dirty="0"/>
            </a:p>
            <a:p>
              <a:pPr algn="ctr"/>
              <a:r>
                <a:rPr lang="es-MX" sz="800" b="1" dirty="0"/>
                <a:t>des </a:t>
              </a:r>
              <a:r>
                <a:rPr lang="es-MX" sz="800" b="1" dirty="0" err="1"/>
                <a:t>Picks</a:t>
              </a:r>
              <a:endParaRPr lang="de-DE" sz="900" b="1" dirty="0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290F7BB0-BE0B-4793-9892-7ECCE98625DF}"/>
                </a:ext>
              </a:extLst>
            </p:cNvPr>
            <p:cNvSpPr/>
            <p:nvPr/>
          </p:nvSpPr>
          <p:spPr>
            <a:xfrm>
              <a:off x="10351211" y="4729808"/>
              <a:ext cx="964627" cy="360363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solidFill>
                <a:schemeClr val="accent1">
                  <a:shade val="50000"/>
                  <a:alpha val="60000"/>
                </a:schemeClr>
              </a:solidFill>
              <a:tail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800" b="1" dirty="0" err="1"/>
                <a:t>Abweichung</a:t>
              </a:r>
              <a:r>
                <a:rPr lang="es-MX" sz="800" b="1" dirty="0"/>
                <a:t> </a:t>
              </a:r>
              <a:r>
                <a:rPr lang="es-MX" sz="800" b="1" dirty="0" err="1"/>
                <a:t>Bestimmen</a:t>
              </a:r>
              <a:endParaRPr lang="de-DE" sz="800" b="1" dirty="0"/>
            </a:p>
          </p:txBody>
        </p:sp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7CC008F7-CA85-4CFD-84C9-24210636712A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8968340" y="4905327"/>
              <a:ext cx="209122" cy="4663"/>
            </a:xfrm>
            <a:prstGeom prst="straightConnector1">
              <a:avLst/>
            </a:prstGeom>
            <a:ln w="38100">
              <a:solidFill>
                <a:schemeClr val="accent1">
                  <a:shade val="95000"/>
                  <a:satMod val="105000"/>
                  <a:alpha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AD9BB1CD-91C1-48F2-B7EB-5FC57DE8A611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>
              <a:off x="10142089" y="4909990"/>
              <a:ext cx="209122" cy="0"/>
            </a:xfrm>
            <a:prstGeom prst="straightConnector1">
              <a:avLst/>
            </a:prstGeom>
            <a:ln w="38100">
              <a:solidFill>
                <a:schemeClr val="accent1">
                  <a:shade val="95000"/>
                  <a:satMod val="105000"/>
                  <a:alpha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Imagen 10" descr="Imagen que contiene edificio, interior, piso, con baldosas&#10;&#10;Descripción generada automáticamente">
            <a:extLst>
              <a:ext uri="{FF2B5EF4-FFF2-40B4-BE49-F238E27FC236}">
                <a16:creationId xmlns:a16="http://schemas.microsoft.com/office/drawing/2014/main" id="{5D719292-C349-42FF-8BED-3BFC871D5C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901" y="4460050"/>
            <a:ext cx="1620000" cy="1620000"/>
          </a:xfrm>
          <a:prstGeom prst="rect">
            <a:avLst/>
          </a:prstGeom>
        </p:spPr>
      </p:pic>
      <p:pic>
        <p:nvPicPr>
          <p:cNvPr id="12" name="Imagen 11" descr="Imagen que contiene edificio, plátano&#10;&#10;Descripción generada automáticamente">
            <a:extLst>
              <a:ext uri="{FF2B5EF4-FFF2-40B4-BE49-F238E27FC236}">
                <a16:creationId xmlns:a16="http://schemas.microsoft.com/office/drawing/2014/main" id="{48A89A90-D637-4F97-B6E1-4DACA4BB1C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00" y="4466625"/>
            <a:ext cx="1620000" cy="1620000"/>
          </a:xfrm>
          <a:prstGeom prst="rect">
            <a:avLst/>
          </a:prstGeom>
        </p:spPr>
      </p:pic>
      <p:pic>
        <p:nvPicPr>
          <p:cNvPr id="13" name="Imagen 12" descr="Imagen que contiene edificio, con baldosas, plátano, paraguas&#10;&#10;Descripción generada automáticamente">
            <a:extLst>
              <a:ext uri="{FF2B5EF4-FFF2-40B4-BE49-F238E27FC236}">
                <a16:creationId xmlns:a16="http://schemas.microsoft.com/office/drawing/2014/main" id="{750AB399-795C-41C5-B717-C62DAC83DC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951" y="4466625"/>
            <a:ext cx="1620000" cy="1620000"/>
          </a:xfrm>
          <a:prstGeom prst="rect">
            <a:avLst/>
          </a:prstGeom>
        </p:spPr>
      </p:pic>
      <p:pic>
        <p:nvPicPr>
          <p:cNvPr id="14" name="Imagen 13" descr="Imagen que contiene edificio&#10;&#10;Descripción generada automáticamente">
            <a:extLst>
              <a:ext uri="{FF2B5EF4-FFF2-40B4-BE49-F238E27FC236}">
                <a16:creationId xmlns:a16="http://schemas.microsoft.com/office/drawing/2014/main" id="{A4A39C5F-2FEE-45DB-BD93-CAB6175534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802" y="4466625"/>
            <a:ext cx="1620000" cy="1620000"/>
          </a:xfrm>
          <a:prstGeom prst="rect">
            <a:avLst/>
          </a:prstGeom>
        </p:spPr>
      </p:pic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AC00EBC3-421E-4403-98F0-B6361AA78A55}"/>
              </a:ext>
            </a:extLst>
          </p:cNvPr>
          <p:cNvSpPr txBox="1">
            <a:spLocks/>
          </p:cNvSpPr>
          <p:nvPr/>
        </p:nvSpPr>
        <p:spPr bwMode="auto">
          <a:xfrm>
            <a:off x="7413100" y="6099886"/>
            <a:ext cx="1857217" cy="189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6"/>
              </a:buBlip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de-DE" sz="900" kern="0" dirty="0"/>
              <a:t>Ursprüngliches Bild aus [3]</a:t>
            </a:r>
          </a:p>
        </p:txBody>
      </p:sp>
    </p:spTree>
    <p:extLst>
      <p:ext uri="{BB962C8B-B14F-4D97-AF65-F5344CB8AC3E}">
        <p14:creationId xmlns:p14="http://schemas.microsoft.com/office/powerpoint/2010/main" val="2545685226"/>
      </p:ext>
    </p:extLst>
  </p:cSld>
  <p:clrMapOvr>
    <a:masterClrMapping/>
  </p:clrMapOvr>
</p:sld>
</file>

<file path=ppt/theme/theme1.xml><?xml version="1.0" encoding="utf-8"?>
<a:theme xmlns:a="http://schemas.openxmlformats.org/drawingml/2006/main" name="ITIV_0009-DAMA-Vortrag_deutsch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9D9D9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808080"/>
        </a:hlink>
        <a:folHlink>
          <a:srgbClr val="7D92C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äsentation1" id="{4C03A29F-0EA1-47D7-A072-3C26B8138B33}" vid="{C1115431-E7BC-488F-B864-B2F3A5F3E381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10206C88E23B8478CE1EA3A225D2C48" ma:contentTypeVersion="0" ma:contentTypeDescription="Ein neues Dokument erstellen." ma:contentTypeScope="" ma:versionID="34c288937a7c6faab96e3b1d5018c52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4f5dc90cf06628c3b90945c8266c24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F0813AA-E244-4411-8C4B-3033EB648B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C1126EB-643F-46E2-89EB-B6BE00D604F5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purl.org/dc/dcmitype/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33D79FA-3AC5-4494-8555-025F5DC3719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ITIV_0009-DAMA-Vortrag_deutsch_Breitbild</Template>
  <TotalTime>0</TotalTime>
  <Words>1516</Words>
  <Application>Microsoft Office PowerPoint</Application>
  <PresentationFormat>Panorámica</PresentationFormat>
  <Paragraphs>401</Paragraphs>
  <Slides>23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8" baseType="lpstr">
      <vt:lpstr>Arial</vt:lpstr>
      <vt:lpstr>Cambria Math</vt:lpstr>
      <vt:lpstr>DejaVu Sans</vt:lpstr>
      <vt:lpstr>Wingdings</vt:lpstr>
      <vt:lpstr>ITIV_0009-DAMA-Vortrag_deutsch</vt:lpstr>
      <vt:lpstr>Bachelorarbeit </vt:lpstr>
      <vt:lpstr>Gliederung</vt:lpstr>
      <vt:lpstr>Motivation</vt:lpstr>
      <vt:lpstr>Stents</vt:lpstr>
      <vt:lpstr>Zielsetzung</vt:lpstr>
      <vt:lpstr>Faltende neuronale Netze (CNNs)</vt:lpstr>
      <vt:lpstr>Sichtprüfung der Stents während der Produktion</vt:lpstr>
      <vt:lpstr>Sichtprüfung der Stents während der Produktion</vt:lpstr>
      <vt:lpstr>Histogrammausgleich</vt:lpstr>
      <vt:lpstr>Datensatz</vt:lpstr>
      <vt:lpstr>Auswahl von neuronalen Netzen</vt:lpstr>
      <vt:lpstr>Ergebnisse und Vergleich</vt:lpstr>
      <vt:lpstr>Fehler zu Rechenzeit</vt:lpstr>
      <vt:lpstr>Fehlerbestimmung</vt:lpstr>
      <vt:lpstr>Toleranzwert</vt:lpstr>
      <vt:lpstr>Fazit und Ausblick</vt:lpstr>
      <vt:lpstr>Presentación de PowerPoint</vt:lpstr>
      <vt:lpstr>Backup – Histogrammausgleich</vt:lpstr>
      <vt:lpstr>Backup – Trainingsverlauf (VGG19) </vt:lpstr>
      <vt:lpstr>Backup – Netzwerkanwendungen</vt:lpstr>
      <vt:lpstr>Backup – Trainingsergebnisse </vt:lpstr>
      <vt:lpstr>Backup – Vergleichsfaktoren</vt:lpstr>
      <vt:lpstr>Verweise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Bachelor-/Masterarbeit</dc:title>
  <dc:creator>Emilio Rivera</dc:creator>
  <cp:lastModifiedBy>Emilio Rivera</cp:lastModifiedBy>
  <cp:revision>182</cp:revision>
  <dcterms:created xsi:type="dcterms:W3CDTF">2021-04-10T12:38:06Z</dcterms:created>
  <dcterms:modified xsi:type="dcterms:W3CDTF">2021-04-19T10:16:17Z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0x010100210206C88E23B8478CE1EA3A225D2C48</vt:lpwstr>
  </property>
</Properties>
</file>